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8"/>
  </p:notesMasterIdLst>
  <p:handoutMasterIdLst>
    <p:handoutMasterId r:id="rId79"/>
  </p:handoutMasterIdLst>
  <p:sldIdLst>
    <p:sldId id="2476" r:id="rId2"/>
    <p:sldId id="2455" r:id="rId3"/>
    <p:sldId id="1072" r:id="rId4"/>
    <p:sldId id="2519" r:id="rId5"/>
    <p:sldId id="2644" r:id="rId6"/>
    <p:sldId id="2812" r:id="rId7"/>
    <p:sldId id="2100" r:id="rId8"/>
    <p:sldId id="2813" r:id="rId9"/>
    <p:sldId id="2724" r:id="rId10"/>
    <p:sldId id="2814" r:id="rId11"/>
    <p:sldId id="2815" r:id="rId12"/>
    <p:sldId id="2487" r:id="rId13"/>
    <p:sldId id="2208" r:id="rId14"/>
    <p:sldId id="2661" r:id="rId15"/>
    <p:sldId id="2816" r:id="rId16"/>
    <p:sldId id="2210" r:id="rId17"/>
    <p:sldId id="2740" r:id="rId18"/>
    <p:sldId id="2817" r:id="rId19"/>
    <p:sldId id="2818" r:id="rId20"/>
    <p:sldId id="2741" r:id="rId21"/>
    <p:sldId id="2742" r:id="rId22"/>
    <p:sldId id="2819" r:id="rId23"/>
    <p:sldId id="2820" r:id="rId24"/>
    <p:sldId id="2821" r:id="rId25"/>
    <p:sldId id="2753" r:id="rId26"/>
    <p:sldId id="2754" r:id="rId27"/>
    <p:sldId id="2822" r:id="rId28"/>
    <p:sldId id="2823" r:id="rId29"/>
    <p:sldId id="2758" r:id="rId30"/>
    <p:sldId id="2759" r:id="rId31"/>
    <p:sldId id="2775" r:id="rId32"/>
    <p:sldId id="2776" r:id="rId33"/>
    <p:sldId id="2824" r:id="rId34"/>
    <p:sldId id="2851" r:id="rId35"/>
    <p:sldId id="2825" r:id="rId36"/>
    <p:sldId id="2826" r:id="rId37"/>
    <p:sldId id="2827" r:id="rId38"/>
    <p:sldId id="2829" r:id="rId39"/>
    <p:sldId id="2834" r:id="rId40"/>
    <p:sldId id="2830" r:id="rId41"/>
    <p:sldId id="2831" r:id="rId42"/>
    <p:sldId id="2832" r:id="rId43"/>
    <p:sldId id="2833" r:id="rId44"/>
    <p:sldId id="2835" r:id="rId45"/>
    <p:sldId id="2836" r:id="rId46"/>
    <p:sldId id="2488" r:id="rId47"/>
    <p:sldId id="2466" r:id="rId48"/>
    <p:sldId id="2245" r:id="rId49"/>
    <p:sldId id="2782" r:id="rId50"/>
    <p:sldId id="2837" r:id="rId51"/>
    <p:sldId id="2227" r:id="rId52"/>
    <p:sldId id="2839" r:id="rId53"/>
    <p:sldId id="2840" r:id="rId54"/>
    <p:sldId id="2838" r:id="rId55"/>
    <p:sldId id="2841" r:id="rId56"/>
    <p:sldId id="2786" r:id="rId57"/>
    <p:sldId id="2787" r:id="rId58"/>
    <p:sldId id="1912" r:id="rId59"/>
    <p:sldId id="2842" r:id="rId60"/>
    <p:sldId id="2691" r:id="rId61"/>
    <p:sldId id="2789" r:id="rId62"/>
    <p:sldId id="2843" r:id="rId63"/>
    <p:sldId id="1913" r:id="rId64"/>
    <p:sldId id="2844" r:id="rId65"/>
    <p:sldId id="2845" r:id="rId66"/>
    <p:sldId id="2846" r:id="rId67"/>
    <p:sldId id="2847" r:id="rId68"/>
    <p:sldId id="1914" r:id="rId69"/>
    <p:sldId id="2702" r:id="rId70"/>
    <p:sldId id="2848" r:id="rId71"/>
    <p:sldId id="2849" r:id="rId72"/>
    <p:sldId id="2792" r:id="rId73"/>
    <p:sldId id="2850" r:id="rId74"/>
    <p:sldId id="2794" r:id="rId75"/>
    <p:sldId id="2793" r:id="rId76"/>
    <p:sldId id="2485" r:id="rId77"/>
  </p:sldIdLst>
  <p:sldSz cx="12190413" cy="6859588"/>
  <p:notesSz cx="6858000" cy="9144000"/>
  <p:custDataLst>
    <p:tags r:id="rId80"/>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8" userDrawn="1">
          <p15:clr>
            <a:srgbClr val="A4A3A4"/>
          </p15:clr>
        </p15:guide>
        <p15:guide id="2" pos="2029" userDrawn="1">
          <p15:clr>
            <a:srgbClr val="A4A3A4"/>
          </p15:clr>
        </p15:guide>
      </p15:sldGuideLst>
    </p:ext>
    <p:ext uri="{2D200454-40CA-4A62-9FC3-DE9A4176ACB9}">
      <p15:notesGuideLst xmlns:p15="http://schemas.microsoft.com/office/powerpoint/2012/main">
        <p15:guide id="1" orient="horz" pos="2800">
          <p15:clr>
            <a:srgbClr val="A4A3A4"/>
          </p15:clr>
        </p15:guide>
        <p15:guide id="2" pos="2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8390AB"/>
    <a:srgbClr val="1F497D"/>
    <a:srgbClr val="FAFAFA"/>
    <a:srgbClr val="C4EAFF"/>
    <a:srgbClr val="B2DFFF"/>
    <a:srgbClr val="5899F0"/>
    <a:srgbClr val="558ED5"/>
    <a:srgbClr val="215968"/>
    <a:srgbClr val="00A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29" autoAdjust="0"/>
  </p:normalViewPr>
  <p:slideViewPr>
    <p:cSldViewPr showGuides="1">
      <p:cViewPr>
        <p:scale>
          <a:sx n="66" d="100"/>
          <a:sy n="66" d="100"/>
        </p:scale>
        <p:origin x="2232" y="1026"/>
      </p:cViewPr>
      <p:guideLst>
        <p:guide orient="horz" pos="1108"/>
        <p:guide pos="2029"/>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00"/>
        <p:guide pos="2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2025/10/30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2025/10/30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626683140"/>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0"/>
            <a:ext cx="12192000" cy="6859588"/>
            <a:chOff x="0" y="0"/>
            <a:chExt cx="12192000" cy="6859588"/>
          </a:xfrm>
        </p:grpSpPr>
        <p:sp>
          <p:nvSpPr>
            <p:cNvPr id="10" name="矩形 9"/>
            <p:cNvSpPr/>
            <p:nvPr/>
          </p:nvSpPr>
          <p:spPr>
            <a:xfrm>
              <a:off x="0" y="0"/>
              <a:ext cx="12189600"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9"/>
            <p:cNvSpPr/>
            <p:nvPr/>
          </p:nvSpPr>
          <p:spPr>
            <a:xfrm>
              <a:off x="0" y="0"/>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1" fmla="*/ 0 w 7180729"/>
                <a:gd name="connsiteY0-2" fmla="*/ 0 h 3429000"/>
                <a:gd name="connsiteX1-3" fmla="*/ 7180729 w 7180729"/>
                <a:gd name="connsiteY1-4" fmla="*/ 0 h 3429000"/>
                <a:gd name="connsiteX2-5" fmla="*/ 0 w 7180729"/>
                <a:gd name="connsiteY2-6" fmla="*/ 3429000 h 3429000"/>
                <a:gd name="connsiteX3-7" fmla="*/ 0 w 7180729"/>
                <a:gd name="connsiteY3-8" fmla="*/ 0 h 3429000"/>
              </a:gdLst>
              <a:ahLst/>
              <a:cxnLst>
                <a:cxn ang="0">
                  <a:pos x="connsiteX0-1" y="connsiteY0-2"/>
                </a:cxn>
                <a:cxn ang="0">
                  <a:pos x="connsiteX1-3" y="connsiteY1-4"/>
                </a:cxn>
                <a:cxn ang="0">
                  <a:pos x="connsiteX2-5" y="connsiteY2-6"/>
                </a:cxn>
                <a:cxn ang="0">
                  <a:pos x="connsiteX3-7" y="connsiteY3-8"/>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
            <p:cNvSpPr/>
            <p:nvPr/>
          </p:nvSpPr>
          <p:spPr>
            <a:xfrm>
              <a:off x="0" y="595146"/>
              <a:ext cx="12189600"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1" fmla="*/ 0 w 12208042"/>
                <a:gd name="connsiteY0-2" fmla="*/ 5037221 h 6264442"/>
                <a:gd name="connsiteX1-3" fmla="*/ 12208042 w 12208042"/>
                <a:gd name="connsiteY1-4" fmla="*/ 0 h 6264442"/>
                <a:gd name="connsiteX2-5" fmla="*/ 12208042 w 12208042"/>
                <a:gd name="connsiteY2-6" fmla="*/ 6264442 h 6264442"/>
                <a:gd name="connsiteX3-7" fmla="*/ 16042 w 12208042"/>
                <a:gd name="connsiteY3-8" fmla="*/ 6264442 h 6264442"/>
                <a:gd name="connsiteX4-9" fmla="*/ 0 w 12208042"/>
                <a:gd name="connsiteY4-10" fmla="*/ 5037221 h 62644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1" fmla="*/ 0 w 1712160"/>
                <a:gd name="connsiteY0-2" fmla="*/ 633400 h 633400"/>
                <a:gd name="connsiteX1-3" fmla="*/ 1712160 w 1712160"/>
                <a:gd name="connsiteY1-4" fmla="*/ 0 h 633400"/>
                <a:gd name="connsiteX2-5" fmla="*/ 1712160 w 1712160"/>
                <a:gd name="connsiteY2-6" fmla="*/ 633400 h 633400"/>
                <a:gd name="connsiteX3-7" fmla="*/ 0 w 1712160"/>
                <a:gd name="connsiteY3-8" fmla="*/ 633400 h 633400"/>
              </a:gdLst>
              <a:ahLst/>
              <a:cxnLst>
                <a:cxn ang="0">
                  <a:pos x="connsiteX0-1" y="connsiteY0-2"/>
                </a:cxn>
                <a:cxn ang="0">
                  <a:pos x="connsiteX1-3" y="connsiteY1-4"/>
                </a:cxn>
                <a:cxn ang="0">
                  <a:pos x="connsiteX2-5" y="connsiteY2-6"/>
                </a:cxn>
                <a:cxn ang="0">
                  <a:pos x="connsiteX3-7" y="connsiteY3-8"/>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30">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46.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2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48.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49.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5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5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5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54.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5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5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5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5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6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6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 Id="rId9" Type="http://schemas.openxmlformats.org/officeDocument/2006/relationships/image" Target="../media/image39.png"/></Relationships>
</file>

<file path=ppt/slides/_rels/slide6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6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6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6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 Target="slide51.xml"/><Relationship Id="rId7" Type="http://schemas.openxmlformats.org/officeDocument/2006/relationships/slide" Target="slide47.xml"/><Relationship Id="rId12" Type="http://schemas.openxmlformats.org/officeDocument/2006/relationships/image" Target="../media/image38.png"/><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11" Type="http://schemas.openxmlformats.org/officeDocument/2006/relationships/image" Target="../media/image41.png"/><Relationship Id="rId5" Type="http://schemas.openxmlformats.org/officeDocument/2006/relationships/slide" Target="slide63.xml"/><Relationship Id="rId10" Type="http://schemas.openxmlformats.org/officeDocument/2006/relationships/image" Target="../media/image43.png"/><Relationship Id="rId4" Type="http://schemas.openxmlformats.org/officeDocument/2006/relationships/slide" Target="slide58.xml"/></Relationships>
</file>

<file path=ppt/slides/_rels/slide6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6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69.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71.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72.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8.xml"/><Relationship Id="rId7" Type="http://schemas.openxmlformats.org/officeDocument/2006/relationships/slide" Target="slide68.xml"/><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slide" Target="slide63.xml"/><Relationship Id="rId5" Type="http://schemas.openxmlformats.org/officeDocument/2006/relationships/slide" Target="slide58.xml"/><Relationship Id="rId4" Type="http://schemas.openxmlformats.org/officeDocument/2006/relationships/slide" Target="slide51.xml"/><Relationship Id="rId9" Type="http://schemas.openxmlformats.org/officeDocument/2006/relationships/image" Target="../media/image45.png"/></Relationships>
</file>

<file path=ppt/slides/_rels/slide7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s>
</file>

<file path=ppt/slides/_rels/slide74.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8.xml"/><Relationship Id="rId7" Type="http://schemas.openxmlformats.org/officeDocument/2006/relationships/slide" Target="slide68.xml"/><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slide" Target="slide63.xml"/><Relationship Id="rId5" Type="http://schemas.openxmlformats.org/officeDocument/2006/relationships/slide" Target="slide58.xml"/><Relationship Id="rId4" Type="http://schemas.openxmlformats.org/officeDocument/2006/relationships/slide" Target="slide51.xml"/><Relationship Id="rId9" Type="http://schemas.openxmlformats.org/officeDocument/2006/relationships/image" Target="../media/image47.png"/></Relationships>
</file>

<file path=ppt/slides/_rels/slide7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 Target="slide51.xml"/><Relationship Id="rId7"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3.xml"/><Relationship Id="rId4" Type="http://schemas.openxmlformats.org/officeDocument/2006/relationships/slide" Target="slide58.xml"/><Relationship Id="rId9" Type="http://schemas.openxmlformats.org/officeDocument/2006/relationships/slide" Target="slide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图片 2"/>
          <p:cNvPicPr>
            <a:picLocks/>
          </p:cNvPicPr>
          <p:nvPr/>
        </p:nvPicPr>
        <p:blipFill rotWithShape="1">
          <a:blip r:embed="rId4" cstate="print">
            <a:extLst>
              <a:ext uri="{28A0092B-C50C-407E-A947-70E740481C1C}">
                <a14:useLocalDpi xmlns:a14="http://schemas.microsoft.com/office/drawing/2010/main" val="0"/>
              </a:ext>
            </a:extLst>
          </a:blip>
          <a:srcRect b="11289"/>
          <a:stretch/>
        </p:blipFill>
        <p:spPr>
          <a:xfrm>
            <a:off x="406" y="794"/>
            <a:ext cx="12189600" cy="6858000"/>
          </a:xfrm>
          <a:prstGeom prst="rect">
            <a:avLst/>
          </a:prstGeom>
        </p:spPr>
      </p:pic>
      <p:sp>
        <p:nvSpPr>
          <p:cNvPr id="14" name="矩形 13"/>
          <p:cNvSpPr/>
          <p:nvPr/>
        </p:nvSpPr>
        <p:spPr>
          <a:xfrm>
            <a:off x="647700" y="838200"/>
            <a:ext cx="10871200" cy="4895850"/>
          </a:xfrm>
          <a:prstGeom prst="rect">
            <a:avLst/>
          </a:prstGeom>
          <a:gradFill>
            <a:gsLst>
              <a:gs pos="0">
                <a:schemeClr val="bg1">
                  <a:alpha val="40000"/>
                </a:schemeClr>
              </a:gs>
              <a:gs pos="66000">
                <a:srgbClr val="FFFFFF">
                  <a:alpha val="100000"/>
                </a:srgbClr>
              </a:gs>
              <a:gs pos="39000">
                <a:schemeClr val="bg1">
                  <a:alpha val="8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15"/>
          <p:cNvSpPr/>
          <p:nvPr/>
        </p:nvSpPr>
        <p:spPr>
          <a:xfrm>
            <a:off x="641350" y="5680075"/>
            <a:ext cx="10877550" cy="187325"/>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dirty="0"/>
          </a:p>
        </p:txBody>
      </p:sp>
      <p:sp>
        <p:nvSpPr>
          <p:cNvPr id="18" name="矩形 17"/>
          <p:cNvSpPr/>
          <p:nvPr/>
        </p:nvSpPr>
        <p:spPr>
          <a:xfrm>
            <a:off x="514350" y="652463"/>
            <a:ext cx="11137900" cy="5214937"/>
          </a:xfrm>
          <a:prstGeom prst="rect">
            <a:avLst/>
          </a:prstGeom>
          <a:noFill/>
          <a:ln w="12700" cmpd="sng">
            <a:solidFill>
              <a:schemeClr val="tx2">
                <a:lumMod val="20000"/>
                <a:lumOff val="80000"/>
              </a:schemeClr>
            </a:solidFill>
            <a:prstDash val="solid"/>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9" name="矩形 18"/>
          <p:cNvSpPr/>
          <p:nvPr/>
        </p:nvSpPr>
        <p:spPr>
          <a:xfrm>
            <a:off x="10199688" y="1011238"/>
            <a:ext cx="1395412" cy="276225"/>
          </a:xfrm>
          <a:prstGeom prst="rect">
            <a:avLst/>
          </a:prstGeom>
        </p:spPr>
        <p:txBody>
          <a:bodyPr>
            <a:spAutoFit/>
          </a:bodyPr>
          <a:lstStyle/>
          <a:p>
            <a:pPr algn="ctr" defTabSz="1218565" eaLnBrk="1" fontAlgn="auto" hangingPunct="1">
              <a:spcBef>
                <a:spcPts val="0"/>
              </a:spcBef>
              <a:spcAft>
                <a:spcPts val="0"/>
              </a:spcAft>
              <a:defRPr/>
            </a:pPr>
            <a:r>
              <a:rPr lang="zh-CN" altLang="en-US" sz="1200" kern="1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大二轮专题复习</a:t>
            </a:r>
          </a:p>
        </p:txBody>
      </p:sp>
      <p:sp>
        <p:nvSpPr>
          <p:cNvPr id="20" name="矩形 19"/>
          <p:cNvSpPr/>
          <p:nvPr/>
        </p:nvSpPr>
        <p:spPr>
          <a:xfrm>
            <a:off x="1216694" y="2308225"/>
            <a:ext cx="6750720" cy="369332"/>
          </a:xfrm>
          <a:prstGeom prst="rect">
            <a:avLst/>
          </a:prstGeom>
        </p:spPr>
        <p:txBody>
          <a:bodyPr wrap="square">
            <a:spAutoFit/>
          </a:bodyPr>
          <a:lstStyle/>
          <a:p>
            <a:pPr>
              <a:defRPr/>
            </a:pPr>
            <a:r>
              <a:rPr lang="zh-CN" altLang="en-US" sz="1800" kern="100" smtClean="0">
                <a:solidFill>
                  <a:schemeClr val="tx1">
                    <a:lumMod val="65000"/>
                    <a:lumOff val="35000"/>
                  </a:schemeClr>
                </a:solidFill>
                <a:latin typeface="+mj-ea"/>
                <a:ea typeface="+mj-ea"/>
                <a:cs typeface="Times New Roman" panose="02020603050405020304" pitchFamily="18" charset="0"/>
              </a:rPr>
              <a:t>专题</a:t>
            </a:r>
            <a:r>
              <a:rPr lang="zh-CN" altLang="en-US" sz="1800" kern="100">
                <a:solidFill>
                  <a:schemeClr val="tx1">
                    <a:lumMod val="65000"/>
                    <a:lumOff val="35000"/>
                  </a:schemeClr>
                </a:solidFill>
                <a:latin typeface="+mj-ea"/>
                <a:ea typeface="+mj-ea"/>
                <a:cs typeface="Times New Roman" panose="02020603050405020304" pitchFamily="18" charset="0"/>
              </a:rPr>
              <a:t>六　</a:t>
            </a:r>
            <a:r>
              <a:rPr lang="zh-CN" altLang="en-US" sz="1800" kern="100" smtClean="0">
                <a:solidFill>
                  <a:schemeClr val="tx1">
                    <a:lumMod val="65000"/>
                    <a:lumOff val="35000"/>
                  </a:schemeClr>
                </a:solidFill>
                <a:latin typeface="+mj-ea"/>
                <a:ea typeface="+mj-ea"/>
                <a:cs typeface="Times New Roman" panose="02020603050405020304" pitchFamily="18" charset="0"/>
              </a:rPr>
              <a:t>实验</a:t>
            </a:r>
            <a:endParaRPr lang="zh-CN" altLang="en-US" sz="1800" kern="100" dirty="0">
              <a:solidFill>
                <a:schemeClr val="tx1">
                  <a:lumMod val="65000"/>
                  <a:lumOff val="35000"/>
                </a:schemeClr>
              </a:solidFill>
              <a:latin typeface="+mj-ea"/>
              <a:ea typeface="+mj-ea"/>
              <a:cs typeface="Times New Roman" panose="02020603050405020304" pitchFamily="18" charset="0"/>
            </a:endParaRPr>
          </a:p>
        </p:txBody>
      </p:sp>
      <p:sp>
        <p:nvSpPr>
          <p:cNvPr id="21" name="任意多边形 3"/>
          <p:cNvSpPr/>
          <p:nvPr>
            <p:custDataLst>
              <p:tags r:id="rId1"/>
            </p:custDataLst>
          </p:nvPr>
        </p:nvSpPr>
        <p:spPr>
          <a:xfrm>
            <a:off x="10669588" y="266700"/>
            <a:ext cx="661987"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8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2" name="任意多边形 3"/>
          <p:cNvSpPr/>
          <p:nvPr>
            <p:custDataLst>
              <p:tags r:id="rId2"/>
            </p:custDataLst>
          </p:nvPr>
        </p:nvSpPr>
        <p:spPr>
          <a:xfrm>
            <a:off x="10690225" y="261938"/>
            <a:ext cx="661988"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1F497D"/>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3" name="矩形 12"/>
          <p:cNvSpPr>
            <a:spLocks noChangeArrowheads="1"/>
          </p:cNvSpPr>
          <p:nvPr/>
        </p:nvSpPr>
        <p:spPr bwMode="auto">
          <a:xfrm>
            <a:off x="1174750" y="2867025"/>
            <a:ext cx="9817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r>
              <a:rPr lang="zh-CN" altLang="en-US" sz="5400" b="1">
                <a:solidFill>
                  <a:srgbClr val="000000"/>
                </a:solidFill>
                <a:latin typeface="微软雅黑" panose="020B0503020204020204" pitchFamily="34" charset="-122"/>
                <a:ea typeface="微软雅黑" panose="020B0503020204020204" pitchFamily="34" charset="-122"/>
                <a:sym typeface="+mn-ea"/>
              </a:rPr>
              <a:t>第</a:t>
            </a:r>
            <a:r>
              <a:rPr lang="en-US" altLang="zh-CN" sz="5400" b="1">
                <a:solidFill>
                  <a:srgbClr val="000000"/>
                </a:solidFill>
                <a:latin typeface="微软雅黑" panose="020B0503020204020204" pitchFamily="34" charset="-122"/>
                <a:ea typeface="微软雅黑" panose="020B0503020204020204" pitchFamily="34" charset="-122"/>
                <a:sym typeface="+mn-ea"/>
              </a:rPr>
              <a:t>17</a:t>
            </a:r>
            <a:r>
              <a:rPr lang="zh-CN" altLang="en-US" sz="5400" b="1">
                <a:solidFill>
                  <a:srgbClr val="000000"/>
                </a:solidFill>
                <a:latin typeface="微软雅黑" panose="020B0503020204020204" pitchFamily="34" charset="-122"/>
                <a:ea typeface="微软雅黑" panose="020B0503020204020204" pitchFamily="34" charset="-122"/>
                <a:sym typeface="+mn-ea"/>
              </a:rPr>
              <a:t>讲　热学和光学实验</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矩形 5"/>
          <p:cNvSpPr/>
          <p:nvPr/>
        </p:nvSpPr>
        <p:spPr>
          <a:xfrm>
            <a:off x="389206" y="765498"/>
            <a:ext cx="7074152"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cs typeface="Times New Roman" panose="02020603050405020304" pitchFamily="18" charset="0"/>
              </a:rPr>
              <a:t>油酸分子的直径约为</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m(</a:t>
            </a:r>
            <a:r>
              <a:rPr lang="zh-CN" altLang="zh-CN" sz="2800">
                <a:latin typeface="Times New Roman" panose="02020603050405020304" pitchFamily="18" charset="0"/>
                <a:ea typeface="宋体" panose="02010600030101010101" pitchFamily="2" charset="-122"/>
                <a:cs typeface="Times New Roman" panose="02020603050405020304" pitchFamily="18" charset="0"/>
              </a:rPr>
              <a:t>结果保留两位有效数字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2800">
              <a:effectLst/>
              <a:latin typeface="Times New Roman" panose="02020603050405020304" pitchFamily="18" charset="0"/>
              <a:ea typeface="宋体" panose="02010600030101010101" pitchFamily="2" charset="-122"/>
            </a:endParaRPr>
          </a:p>
        </p:txBody>
      </p:sp>
      <p:sp>
        <p:nvSpPr>
          <p:cNvPr id="7" name="矩形 6"/>
          <p:cNvSpPr/>
          <p:nvPr/>
        </p:nvSpPr>
        <p:spPr>
          <a:xfrm>
            <a:off x="4111130" y="852414"/>
            <a:ext cx="1552028"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1.8</a:t>
            </a:r>
            <a:r>
              <a:rPr lang="en-US" altLang="zh-CN" sz="2800">
                <a:solidFill>
                  <a:srgbClr val="C00000"/>
                </a:solidFill>
                <a:latin typeface="宋体" panose="02010600030101010101" pitchFamily="2" charset="-122"/>
                <a:cs typeface="Times New Roman" panose="02020603050405020304" pitchFamily="18" charset="0"/>
              </a:rPr>
              <a:t>×</a:t>
            </a:r>
            <a:r>
              <a:rPr lang="en-US" altLang="zh-CN" sz="2800">
                <a:solidFill>
                  <a:srgbClr val="C00000"/>
                </a:solidFill>
                <a:latin typeface="Times New Roman" panose="02020603050405020304" pitchFamily="18" charset="0"/>
                <a:ea typeface="宋体" panose="02010600030101010101" pitchFamily="2" charset="-122"/>
              </a:rPr>
              <a:t>10</a:t>
            </a:r>
            <a:r>
              <a:rPr lang="en-US" altLang="zh-CN" sz="2800" baseline="30000">
                <a:solidFill>
                  <a:srgbClr val="C00000"/>
                </a:solidFill>
                <a:latin typeface="Times New Roman" panose="02020603050405020304" pitchFamily="18" charset="0"/>
                <a:ea typeface="宋体" panose="02010600030101010101" pitchFamily="2" charset="-122"/>
              </a:rPr>
              <a:t>-9</a:t>
            </a:r>
            <a:endParaRPr lang="zh-CN" altLang="en-US" sz="2800"/>
          </a:p>
        </p:txBody>
      </p:sp>
      <p:pic>
        <p:nvPicPr>
          <p:cNvPr id="8" name="image118.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817" y="308715"/>
            <a:ext cx="3257728" cy="2819151"/>
          </a:xfrm>
          <a:prstGeom prst="rect">
            <a:avLst/>
          </a:prstGeom>
          <a:noFill/>
          <a:ln>
            <a:noFill/>
          </a:ln>
        </p:spPr>
      </p:pic>
      <p:grpSp>
        <p:nvGrpSpPr>
          <p:cNvPr id="10" name="组合 9"/>
          <p:cNvGrpSpPr/>
          <p:nvPr/>
        </p:nvGrpSpPr>
        <p:grpSpPr>
          <a:xfrm>
            <a:off x="0" y="2754883"/>
            <a:ext cx="11585182" cy="2404040"/>
            <a:chOff x="0" y="774110"/>
            <a:chExt cx="11585182" cy="2404040"/>
          </a:xfrm>
        </p:grpSpPr>
        <mc:AlternateContent xmlns:mc="http://schemas.openxmlformats.org/markup-compatibility/2006" xmlns:a14="http://schemas.microsoft.com/office/drawing/2010/main">
          <mc:Choice Requires="a14">
            <p:sp>
              <p:nvSpPr>
                <p:cNvPr id="12" name="矩形 11"/>
                <p:cNvSpPr/>
                <p:nvPr/>
              </p:nvSpPr>
              <p:spPr>
                <a:xfrm>
                  <a:off x="389255" y="1250315"/>
                  <a:ext cx="11195927" cy="1927835"/>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一滴油酸酒精溶液中纯油酸的体积为</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2 000</m:t>
                          </m:r>
                        </m:den>
                      </m:f>
                    </m:oMath>
                  </a14:m>
                  <a:r>
                    <a:rPr lang="en-US" altLang="zh-CN" sz="2800">
                      <a:effectLst/>
                      <a:latin typeface="宋体" panose="02010600030101010101" pitchFamily="2"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80</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mL=6.25</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-6</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mL</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，油酸分子的直径约为</a:t>
                  </a:r>
                  <a:r>
                    <a:rPr lang="en-US" altLang="zh-CN" sz="2800" i="1">
                      <a:effectLst/>
                      <a:latin typeface="Times New Roman" panose="02020603050405020304" pitchFamily="18" charset="0"/>
                      <a:ea typeface="宋体" panose="02010600030101010101" pitchFamily="2" charset="-122"/>
                    </a:rPr>
                    <a:t>d</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𝑉</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𝑆</m:t>
                          </m:r>
                        </m:den>
                      </m:f>
                    </m:oMath>
                  </a14:m>
                  <a:r>
                    <a:rPr lang="en-US" altLang="zh-CN" sz="2800">
                      <a:effectLst/>
                      <a:latin typeface="Times New Roman" panose="02020603050405020304" pitchFamily="18" charset="0"/>
                      <a:ea typeface="宋体" panose="02010600030101010101" pitchFamily="2" charset="-122"/>
                    </a:rPr>
                    <a:t>≈1.8</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-9</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55" y="1250315"/>
                  <a:ext cx="11195927" cy="1927835"/>
                </a:xfrm>
                <a:prstGeom prst="rect">
                  <a:avLst/>
                </a:prstGeom>
                <a:blipFill rotWithShape="0">
                  <a:blip r:embed="rId3"/>
                  <a:stretch>
                    <a:fillRect l="-1144"/>
                  </a:stretch>
                </a:blipFill>
              </p:spPr>
              <p:txBody>
                <a:bodyPr/>
                <a:lstStyle/>
                <a:p>
                  <a:r>
                    <a:rPr lang="zh-CN" altLang="en-US">
                      <a:noFill/>
                    </a:rPr>
                    <a:t> </a:t>
                  </a:r>
                </a:p>
              </p:txBody>
            </p:sp>
          </mc:Fallback>
        </mc:AlternateContent>
        <p:grpSp>
          <p:nvGrpSpPr>
            <p:cNvPr id="13" name="组合 12"/>
            <p:cNvGrpSpPr/>
            <p:nvPr/>
          </p:nvGrpSpPr>
          <p:grpSpPr>
            <a:xfrm>
              <a:off x="0" y="77411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17056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矩形 5"/>
          <p:cNvSpPr/>
          <p:nvPr/>
        </p:nvSpPr>
        <p:spPr>
          <a:xfrm>
            <a:off x="389206" y="35893"/>
            <a:ext cx="11394632" cy="332398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③</a:t>
            </a:r>
            <a:r>
              <a:rPr lang="zh-CN" altLang="zh-CN" sz="2800">
                <a:latin typeface="Times New Roman" panose="02020603050405020304" pitchFamily="18" charset="0"/>
                <a:ea typeface="宋体" panose="02010600030101010101" pitchFamily="2" charset="-122"/>
              </a:rPr>
              <a:t>在</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用油膜法估测油酸分子的大小</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实验中，实验小组测得油酸分子直径的结果明显偏小，原因可能是</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28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油酸在水面未完全散开时即描线</a:t>
            </a: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计算油膜面积时把所有不足一格的方格计算在内</a:t>
            </a: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用量筒测出</a:t>
            </a:r>
            <a:r>
              <a:rPr lang="en-US" altLang="zh-CN" sz="2800">
                <a:latin typeface="Times New Roman" panose="02020603050405020304" pitchFamily="18" charset="0"/>
                <a:ea typeface="宋体" panose="02010600030101010101" pitchFamily="2" charset="-122"/>
              </a:rPr>
              <a:t>1 mL</a:t>
            </a:r>
            <a:r>
              <a:rPr lang="zh-CN" altLang="zh-CN" sz="2800">
                <a:latin typeface="Times New Roman" panose="02020603050405020304" pitchFamily="18" charset="0"/>
                <a:ea typeface="宋体" panose="02010600030101010101" pitchFamily="2" charset="-122"/>
              </a:rPr>
              <a:t>溶液的滴数时，多数了滴数</a:t>
            </a:r>
            <a:endParaRPr lang="zh-CN" altLang="zh-CN" sz="2800">
              <a:effectLst/>
              <a:latin typeface="Times New Roman" panose="02020603050405020304" pitchFamily="18" charset="0"/>
              <a:ea typeface="宋体" panose="02010600030101010101" pitchFamily="2" charset="-122"/>
            </a:endParaRPr>
          </a:p>
        </p:txBody>
      </p:sp>
      <p:sp>
        <p:nvSpPr>
          <p:cNvPr id="7" name="矩形 6"/>
          <p:cNvSpPr/>
          <p:nvPr/>
        </p:nvSpPr>
        <p:spPr>
          <a:xfrm>
            <a:off x="5998815" y="765498"/>
            <a:ext cx="662361"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BC</a:t>
            </a:r>
            <a:endParaRPr lang="zh-CN" altLang="en-US" sz="2800"/>
          </a:p>
        </p:txBody>
      </p:sp>
      <p:pic>
        <p:nvPicPr>
          <p:cNvPr id="8" name="image118.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0126" y="779455"/>
            <a:ext cx="2969696" cy="2544452"/>
          </a:xfrm>
          <a:prstGeom prst="rect">
            <a:avLst/>
          </a:prstGeom>
          <a:noFill/>
          <a:ln>
            <a:noFill/>
          </a:ln>
        </p:spPr>
      </p:pic>
      <p:grpSp>
        <p:nvGrpSpPr>
          <p:cNvPr id="9" name="组合 8"/>
          <p:cNvGrpSpPr/>
          <p:nvPr/>
        </p:nvGrpSpPr>
        <p:grpSpPr>
          <a:xfrm>
            <a:off x="0" y="3283684"/>
            <a:ext cx="11585182" cy="3602494"/>
            <a:chOff x="0" y="774110"/>
            <a:chExt cx="11585182" cy="3602494"/>
          </a:xfrm>
        </p:grpSpPr>
        <p:sp>
          <p:nvSpPr>
            <p:cNvPr id="10" name="矩形 9"/>
            <p:cNvSpPr/>
            <p:nvPr/>
          </p:nvSpPr>
          <p:spPr>
            <a:xfrm>
              <a:off x="389255" y="1052617"/>
              <a:ext cx="11195927" cy="332398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spc="-100">
                  <a:latin typeface="Times New Roman" panose="02020603050405020304" pitchFamily="18" charset="0"/>
                  <a:ea typeface="楷体" panose="02010609060101010101" pitchFamily="49" charset="-122"/>
                  <a:cs typeface="Times New Roman" panose="02020603050405020304" pitchFamily="18" charset="0"/>
                </a:rPr>
                <a:t>油酸在水面未完全散开时即描线会导致面积</a:t>
              </a:r>
              <a:r>
                <a:rPr lang="en-US" altLang="zh-CN" sz="2800" i="1" spc="-100">
                  <a:latin typeface="Times New Roman" panose="02020603050405020304" pitchFamily="18" charset="0"/>
                  <a:ea typeface="宋体" panose="02010600030101010101" pitchFamily="2" charset="-122"/>
                </a:rPr>
                <a:t>S</a:t>
              </a:r>
              <a:r>
                <a:rPr lang="zh-CN" altLang="zh-CN" sz="2800" spc="-100">
                  <a:latin typeface="Times New Roman" panose="02020603050405020304" pitchFamily="18" charset="0"/>
                  <a:ea typeface="楷体" panose="02010609060101010101" pitchFamily="49" charset="-122"/>
                  <a:cs typeface="Times New Roman" panose="02020603050405020304" pitchFamily="18" charset="0"/>
                </a:rPr>
                <a:t>偏小，故直径偏大，</a:t>
              </a:r>
              <a:r>
                <a:rPr lang="en-US" altLang="zh-CN" sz="2800" spc="-100">
                  <a:latin typeface="Times New Roman" panose="02020603050405020304" pitchFamily="18" charset="0"/>
                  <a:ea typeface="宋体" panose="02010600030101010101" pitchFamily="2" charset="-122"/>
                </a:rPr>
                <a:t>A</a:t>
              </a:r>
              <a:r>
                <a:rPr lang="zh-CN" altLang="zh-CN" sz="2800" spc="-1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pc="-1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pc="-1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计算</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油膜面积时把所有不足一格的方格计算在内，会导致面积</a:t>
              </a:r>
              <a:r>
                <a:rPr lang="en-US" altLang="zh-CN" sz="2800" i="1">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偏大，故直径偏小，</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用</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量筒测出</a:t>
              </a: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mL</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溶液的滴数时，多数了滴数，会导致计算的油酸体积</a:t>
              </a:r>
              <a:r>
                <a:rPr lang="en-US" altLang="zh-CN" sz="2800" i="1">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偏小，故直径偏小，</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1100">
                <a:effectLst/>
                <a:latin typeface="Times New Roman" panose="02020603050405020304" pitchFamily="18" charset="0"/>
                <a:ea typeface="宋体" panose="02010600030101010101" pitchFamily="2" charset="-122"/>
              </a:endParaRPr>
            </a:p>
          </p:txBody>
        </p:sp>
        <p:grpSp>
          <p:nvGrpSpPr>
            <p:cNvPr id="11" name="组合 10"/>
            <p:cNvGrpSpPr/>
            <p:nvPr/>
          </p:nvGrpSpPr>
          <p:grpSpPr>
            <a:xfrm>
              <a:off x="0" y="774110"/>
              <a:ext cx="1439863" cy="424932"/>
              <a:chOff x="51643" y="755060"/>
              <a:chExt cx="1439863" cy="424932"/>
            </a:xfrm>
          </p:grpSpPr>
          <p:sp>
            <p:nvSpPr>
              <p:cNvPr id="12" name="矩形 1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4" name="组合 65"/>
              <p:cNvGrpSpPr>
                <a:grpSpLocks/>
              </p:cNvGrpSpPr>
              <p:nvPr/>
            </p:nvGrpSpPr>
            <p:grpSpPr bwMode="auto">
              <a:xfrm>
                <a:off x="1224676" y="886173"/>
                <a:ext cx="162478" cy="162211"/>
                <a:chOff x="3104" y="165"/>
                <a:chExt cx="276" cy="275"/>
              </a:xfrm>
            </p:grpSpPr>
            <p:cxnSp>
              <p:nvCxnSpPr>
                <p:cNvPr id="15" name="直接连接符 1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8" name="矩形 17">
            <a:hlinkClick r:id="rId3"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13708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B97D32-AEB5-B8F5-C87F-52B4A8235F2E}"/>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8DF0BDB-63B3-9830-792E-08710BE6A692}"/>
              </a:ext>
            </a:extLst>
          </p:cNvPr>
          <p:cNvSpPr/>
          <p:nvPr/>
        </p:nvSpPr>
        <p:spPr>
          <a:xfrm>
            <a:off x="-240673" y="2187812"/>
            <a:ext cx="12240535" cy="2106078"/>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 xmlns:a16="http://schemas.microsoft.com/office/drawing/2014/main" id="{CA7834F9-F61F-D8A5-01A7-63F92B8A1C90}"/>
              </a:ext>
            </a:extLst>
          </p:cNvPr>
          <p:cNvSpPr/>
          <p:nvPr/>
        </p:nvSpPr>
        <p:spPr>
          <a:xfrm>
            <a:off x="118543" y="2412157"/>
            <a:ext cx="11881319" cy="1788759"/>
          </a:xfrm>
          <a:prstGeom prst="rect">
            <a:avLst/>
          </a:prstGeom>
        </p:spPr>
        <p:txBody>
          <a:bodyPr wrap="square">
            <a:spAutoFit/>
          </a:bodyPr>
          <a:lstStyle/>
          <a:p>
            <a:pPr>
              <a:lnSpc>
                <a:spcPct val="120000"/>
              </a:lnSpc>
            </a:pPr>
            <a:r>
              <a:rPr lang="zh-CN" altLang="en-US" sz="4800" b="1">
                <a:solidFill>
                  <a:prstClr val="black"/>
                </a:solidFill>
                <a:latin typeface="微软雅黑" panose="020B0503020204020204" charset="-122"/>
                <a:ea typeface="微软雅黑" panose="020B0503020204020204" charset="-122"/>
                <a:cs typeface="微软雅黑" panose="020B0503020204020204" charset="-122"/>
              </a:rPr>
              <a:t>考点二　探究等温情况下一定质量气体</a:t>
            </a:r>
            <a:r>
              <a:rPr lang="zh-CN" altLang="en-US" sz="4800" b="1" smtClean="0">
                <a:solidFill>
                  <a:prstClr val="black"/>
                </a:solidFill>
                <a:latin typeface="微软雅黑" panose="020B0503020204020204" charset="-122"/>
                <a:ea typeface="微软雅黑" panose="020B0503020204020204" charset="-122"/>
                <a:cs typeface="微软雅黑" panose="020B0503020204020204" charset="-122"/>
              </a:rPr>
              <a:t>压强</a:t>
            </a:r>
            <a:endParaRPr lang="en-US" altLang="zh-CN" sz="4800" b="1" smtClean="0">
              <a:solidFill>
                <a:prstClr val="black"/>
              </a:solidFill>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4800" b="1">
                <a:solidFill>
                  <a:prstClr val="black"/>
                </a:solidFill>
                <a:latin typeface="微软雅黑" panose="020B0503020204020204" charset="-122"/>
                <a:ea typeface="微软雅黑" panose="020B0503020204020204" charset="-122"/>
                <a:cs typeface="微软雅黑" panose="020B0503020204020204" charset="-122"/>
              </a:rPr>
              <a:t> </a:t>
            </a:r>
            <a:r>
              <a:rPr lang="en-US" altLang="zh-CN" sz="4800" b="1" smtClean="0">
                <a:solidFill>
                  <a:prstClr val="black"/>
                </a:solidFill>
                <a:latin typeface="微软雅黑" panose="020B0503020204020204" charset="-122"/>
                <a:ea typeface="微软雅黑" panose="020B0503020204020204" charset="-122"/>
                <a:cs typeface="微软雅黑" panose="020B0503020204020204" charset="-122"/>
              </a:rPr>
              <a:t>            </a:t>
            </a:r>
            <a:r>
              <a:rPr lang="zh-CN" altLang="en-US" sz="4800" b="1" smtClean="0">
                <a:solidFill>
                  <a:prstClr val="black"/>
                </a:solidFill>
                <a:latin typeface="微软雅黑" panose="020B0503020204020204" charset="-122"/>
                <a:ea typeface="微软雅黑" panose="020B0503020204020204" charset="-122"/>
                <a:cs typeface="微软雅黑" panose="020B0503020204020204" charset="-122"/>
              </a:rPr>
              <a:t>与</a:t>
            </a:r>
            <a:r>
              <a:rPr lang="zh-CN" altLang="en-US" sz="4800" b="1">
                <a:solidFill>
                  <a:prstClr val="black"/>
                </a:solidFill>
                <a:latin typeface="微软雅黑" panose="020B0503020204020204" charset="-122"/>
                <a:ea typeface="微软雅黑" panose="020B0503020204020204" charset="-122"/>
                <a:cs typeface="微软雅黑" panose="020B0503020204020204" charset="-122"/>
              </a:rPr>
              <a:t>体积的关系</a:t>
            </a:r>
            <a:endParaRPr lang="zh-CN" altLang="en-US" sz="4800" dirty="0"/>
          </a:p>
        </p:txBody>
      </p:sp>
    </p:spTree>
    <p:extLst>
      <p:ext uri="{BB962C8B-B14F-4D97-AF65-F5344CB8AC3E}">
        <p14:creationId xmlns:p14="http://schemas.microsoft.com/office/powerpoint/2010/main" val="3524017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381471" y="261442"/>
            <a:ext cx="6092825" cy="1384995"/>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实验方法：控制变量法</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实验装置如图</a:t>
            </a:r>
            <a:endParaRPr lang="zh-CN" altLang="zh-CN" sz="1100">
              <a:effectLst/>
              <a:latin typeface="Times New Roman" panose="02020603050405020304" pitchFamily="18" charset="0"/>
              <a:ea typeface="宋体" panose="02010600030101010101" pitchFamily="2" charset="-122"/>
            </a:endParaRPr>
          </a:p>
        </p:txBody>
      </p:sp>
      <p:pic>
        <p:nvPicPr>
          <p:cNvPr id="6" name="image120.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5146" y="1800523"/>
            <a:ext cx="2500120" cy="386151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矩形 4"/>
          <p:cNvSpPr/>
          <p:nvPr/>
        </p:nvSpPr>
        <p:spPr>
          <a:xfrm>
            <a:off x="406574" y="1336270"/>
            <a:ext cx="11377264"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为保证等温变化，实验过程中不要用手握住注射器有气体的部位。同时，改变体积过程应缓慢，以免影响密闭气体的温度。为保证气体密闭，</a:t>
            </a:r>
            <a:r>
              <a:rPr lang="zh-CN" altLang="zh-CN" sz="2800" spc="-100">
                <a:latin typeface="Times New Roman" panose="02020603050405020304" pitchFamily="18" charset="0"/>
                <a:ea typeface="宋体" panose="02010600030101010101" pitchFamily="2" charset="-122"/>
              </a:rPr>
              <a:t>应在柱塞与注射器内壁间涂上润滑油，注射器内外气体的压强差不宜过大。</a:t>
            </a:r>
            <a:endParaRPr lang="zh-CN" altLang="zh-CN" sz="1100" spc="-10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812702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p:cNvSpPr/>
              <p:nvPr/>
            </p:nvSpPr>
            <p:spPr>
              <a:xfrm>
                <a:off x="406574" y="117426"/>
                <a:ext cx="11377264" cy="3593869"/>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宋体" panose="02010600030101010101" pitchFamily="2" charset="-122"/>
                  </a:rPr>
                  <a:t>在等温过程中，气体的压强与体积的关系在</a:t>
                </a:r>
                <a:r>
                  <a:rPr lang="en-US" altLang="zh-CN" sz="2800" i="1">
                    <a:effectLst/>
                    <a:latin typeface="Times New Roman" panose="02020603050405020304" pitchFamily="18" charset="0"/>
                    <a:ea typeface="宋体" panose="02010600030101010101" pitchFamily="2" charset="-122"/>
                  </a:rPr>
                  <a:t>p</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宋体" panose="02010600030101010101" pitchFamily="2" charset="-122"/>
                  </a:rPr>
                  <a:t>图像中呈现为双曲线</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其中的一支</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，如图甲。处理实验数据时，要通过变换，即画</a:t>
                </a:r>
                <a:r>
                  <a:rPr lang="en-US" altLang="zh-CN" sz="2800" i="1">
                    <a:effectLst/>
                    <a:latin typeface="Times New Roman" panose="02020603050405020304" pitchFamily="18" charset="0"/>
                    <a:ea typeface="宋体" panose="02010600030101010101" pitchFamily="2" charset="-122"/>
                  </a:rPr>
                  <a:t>p</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𝑉</m:t>
                        </m:r>
                      </m:den>
                    </m:f>
                  </m:oMath>
                </a14:m>
                <a:r>
                  <a:rPr lang="zh-CN" altLang="zh-CN" sz="2800">
                    <a:effectLst/>
                    <a:latin typeface="Times New Roman" panose="02020603050405020304" pitchFamily="18" charset="0"/>
                    <a:ea typeface="宋体" panose="02010600030101010101" pitchFamily="2" charset="-122"/>
                  </a:rPr>
                  <a:t>图像，把双曲线</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其中的一支</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变为直线，说明</a:t>
                </a:r>
                <a:r>
                  <a:rPr lang="en-US" altLang="zh-CN" sz="2800" i="1">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宋体" panose="02010600030101010101" pitchFamily="2" charset="-122"/>
                  </a:rPr>
                  <a:t>和</a:t>
                </a:r>
                <a:r>
                  <a:rPr lang="en-US" altLang="zh-CN" sz="2800" i="1">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宋体" panose="02010600030101010101" pitchFamily="2" charset="-122"/>
                  </a:rPr>
                  <a:t>成反比，如图乙。这是科学研究中常用的数据处理的方法，因为一次函数反映的物理规律比较直观，容易得出相关的对实验研究有用的参数。</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406574" y="117426"/>
                <a:ext cx="11377264" cy="3593869"/>
              </a:xfrm>
              <a:prstGeom prst="rect">
                <a:avLst/>
              </a:prstGeom>
              <a:blipFill rotWithShape="0">
                <a:blip r:embed="rId2"/>
                <a:stretch>
                  <a:fillRect l="-1125" r="-2733" b="-1017"/>
                </a:stretch>
              </a:blipFill>
            </p:spPr>
            <p:txBody>
              <a:bodyPr/>
              <a:lstStyle/>
              <a:p>
                <a:r>
                  <a:rPr lang="zh-CN" altLang="en-US">
                    <a:noFill/>
                  </a:rPr>
                  <a:t> </a:t>
                </a:r>
              </a:p>
            </p:txBody>
          </p:sp>
        </mc:Fallback>
      </mc:AlternateContent>
      <p:pic>
        <p:nvPicPr>
          <p:cNvPr id="3" name="image121.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4861" y="3862554"/>
            <a:ext cx="5400691" cy="2447560"/>
          </a:xfrm>
          <a:prstGeom prst="rect">
            <a:avLst/>
          </a:prstGeom>
          <a:noFill/>
          <a:ln>
            <a:noFill/>
          </a:ln>
        </p:spPr>
      </p:pic>
    </p:spTree>
    <p:extLst>
      <p:ext uri="{BB962C8B-B14F-4D97-AF65-F5344CB8AC3E}">
        <p14:creationId xmlns:p14="http://schemas.microsoft.com/office/powerpoint/2010/main" val="224678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45418"/>
            <a:ext cx="11412000" cy="3888500"/>
          </a:xfrm>
          <a:prstGeom prst="rect">
            <a:avLst/>
          </a:prstGeom>
        </p:spPr>
        <p:txBody>
          <a:bodyPr>
            <a:spAutoFit/>
          </a:bodyPr>
          <a:lstStyle/>
          <a:p>
            <a:pPr algn="just">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2023·</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山东卷</a:t>
            </a:r>
            <a:r>
              <a:rPr lang="en-US" altLang="zh-CN" sz="2800">
                <a:latin typeface="Times New Roman" panose="02020603050405020304" pitchFamily="18" charset="0"/>
                <a:ea typeface="宋体" panose="02010600030101010101" pitchFamily="2" charset="-122"/>
              </a:rPr>
              <a:t>·13</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利用图甲所示实验装置可探究等温条件下气体压强与体积的关系。将带有刻度的注射器竖直固定在铁架台上，注射器内封闭一定质量的空气，下端通过塑料管与压强传感器相连。活塞上端固定一托盘，托盘中放入砝码，待气体状态稳定后，记录气体压强</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cs typeface="Times New Roman" panose="02020603050405020304" pitchFamily="18" charset="0"/>
              </a:rPr>
              <a:t>和体积</a:t>
            </a:r>
            <a:r>
              <a:rPr lang="en-US" altLang="zh-CN" sz="2800" i="1">
                <a:latin typeface="Times New Roman" panose="02020603050405020304" pitchFamily="18" charset="0"/>
                <a:ea typeface="宋体" panose="02010600030101010101" pitchFamily="2" charset="-122"/>
              </a:rPr>
              <a:t>V</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等于注射器示数</a:t>
            </a:r>
            <a:r>
              <a:rPr lang="en-US" altLang="zh-CN" sz="2800" i="1">
                <a:latin typeface="Times New Roman" panose="02020603050405020304" pitchFamily="18" charset="0"/>
                <a:ea typeface="宋体" panose="02010600030101010101" pitchFamily="2" charset="-122"/>
              </a:rPr>
              <a:t>V</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与塑料管容积</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宋体" panose="02010600030101010101" pitchFamily="2" charset="-122"/>
                <a:cs typeface="Times New Roman" panose="02020603050405020304" pitchFamily="18" charset="0"/>
              </a:rPr>
              <a:t>之和</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，逐次增加砝码质量，采集多组数据并作出拟合曲线如图乙所示。</a:t>
            </a:r>
            <a:endParaRPr lang="zh-CN" altLang="zh-CN" sz="1100">
              <a:latin typeface="Times New Roman" panose="02020603050405020304" pitchFamily="18" charset="0"/>
              <a:ea typeface="宋体" panose="02010600030101010101" pitchFamily="2" charset="-122"/>
            </a:endParaRPr>
          </a:p>
        </p:txBody>
      </p:sp>
      <p:sp>
        <p:nvSpPr>
          <p:cNvPr id="9" name="剪去对角的矩形 8"/>
          <p:cNvSpPr/>
          <p:nvPr/>
        </p:nvSpPr>
        <p:spPr>
          <a:xfrm>
            <a:off x="0" y="273975"/>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2</a:t>
            </a:r>
            <a:endParaRPr lang="zh-CN" altLang="en-US" dirty="0">
              <a:sym typeface="+mn-ea"/>
            </a:endParaRPr>
          </a:p>
        </p:txBody>
      </p:sp>
      <p:pic>
        <p:nvPicPr>
          <p:cNvPr id="20" name="image122.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7377" y="3880892"/>
            <a:ext cx="4895658" cy="266429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333450"/>
                <a:ext cx="11412000" cy="3593869"/>
              </a:xfrm>
              <a:prstGeom prst="rect">
                <a:avLst/>
              </a:prstGeom>
            </p:spPr>
            <p:txBody>
              <a:bodyPr>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回答以下问题：</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rPr>
                  <a:t>在实验误差允许范围内，图乙中的拟合曲线为一条过原点的直线，说明在等温情况下，一定质量的气体</a:t>
                </a:r>
                <a:r>
                  <a:rPr lang="zh-CN" altLang="zh-CN" sz="2800" u="sng">
                    <a:effectLst/>
                    <a:latin typeface="Times New Roman" panose="02020603050405020304" pitchFamily="18" charset="0"/>
                    <a:ea typeface="宋体" panose="02010600030101010101" pitchFamily="2" charset="-122"/>
                  </a:rPr>
                  <a:t>　　</a:t>
                </a:r>
                <a:r>
                  <a:rPr lang="zh-CN"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effectLst/>
                    <a:latin typeface="Times New Roman" panose="02020603050405020304" pitchFamily="18" charset="0"/>
                    <a:ea typeface="宋体" panose="02010600030101010101" pitchFamily="2" charset="-122"/>
                  </a:rPr>
                  <a:t>A.</a:t>
                </a:r>
                <a:r>
                  <a:rPr lang="en-US" altLang="zh-CN" sz="2800" i="1">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宋体" panose="02010600030101010101" pitchFamily="2" charset="-122"/>
                  </a:rPr>
                  <a:t>与</a:t>
                </a:r>
                <a:r>
                  <a:rPr lang="en-US" altLang="zh-CN" sz="2800" i="1">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宋体" panose="02010600030101010101" pitchFamily="2" charset="-122"/>
                  </a:rPr>
                  <a:t>成正比</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effectLst/>
                    <a:latin typeface="Times New Roman" panose="02020603050405020304" pitchFamily="18" charset="0"/>
                    <a:ea typeface="宋体" panose="02010600030101010101" pitchFamily="2" charset="-122"/>
                  </a:rPr>
                  <a:t>B.</a:t>
                </a:r>
                <a:r>
                  <a:rPr lang="en-US" altLang="zh-CN" sz="2800" i="1">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宋体" panose="02010600030101010101" pitchFamily="2" charset="-122"/>
                  </a:rPr>
                  <a:t>与</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𝑉</m:t>
                        </m:r>
                      </m:den>
                    </m:f>
                  </m:oMath>
                </a14:m>
                <a:r>
                  <a:rPr lang="zh-CN" altLang="zh-CN" sz="2800">
                    <a:effectLst/>
                    <a:latin typeface="Times New Roman" panose="02020603050405020304" pitchFamily="18" charset="0"/>
                    <a:ea typeface="宋体" panose="02010600030101010101" pitchFamily="2" charset="-122"/>
                  </a:rPr>
                  <a:t>成正比</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333450"/>
                <a:ext cx="11412000" cy="3593869"/>
              </a:xfrm>
              <a:prstGeom prst="rect">
                <a:avLst/>
              </a:prstGeom>
              <a:blipFill rotWithShape="0">
                <a:blip r:embed="rId2"/>
                <a:stretch>
                  <a:fillRect l="-1122"/>
                </a:stretch>
              </a:blipFill>
            </p:spPr>
            <p:txBody>
              <a:bodyPr/>
              <a:lstStyle/>
              <a:p>
                <a:r>
                  <a:rPr lang="zh-CN" altLang="en-US">
                    <a:noFill/>
                  </a:rPr>
                  <a:t> </a:t>
                </a:r>
              </a:p>
            </p:txBody>
          </p:sp>
        </mc:Fallback>
      </mc:AlternateContent>
      <p:sp>
        <p:nvSpPr>
          <p:cNvPr id="5" name="矩形 4"/>
          <p:cNvSpPr/>
          <p:nvPr/>
        </p:nvSpPr>
        <p:spPr>
          <a:xfrm>
            <a:off x="5960715" y="1735396"/>
            <a:ext cx="4235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B</a:t>
            </a:r>
            <a:endParaRPr lang="zh-CN" altLang="en-US" sz="2800"/>
          </a:p>
        </p:txBody>
      </p:sp>
      <p:grpSp>
        <p:nvGrpSpPr>
          <p:cNvPr id="10" name="组合 9"/>
          <p:cNvGrpSpPr/>
          <p:nvPr/>
        </p:nvGrpSpPr>
        <p:grpSpPr>
          <a:xfrm>
            <a:off x="0" y="4383300"/>
            <a:ext cx="11783838" cy="2072754"/>
            <a:chOff x="0" y="268558"/>
            <a:chExt cx="11783838" cy="2072754"/>
          </a:xfrm>
        </p:grpSpPr>
        <mc:AlternateContent xmlns:mc="http://schemas.openxmlformats.org/markup-compatibility/2006" xmlns:a14="http://schemas.microsoft.com/office/drawing/2010/main">
          <mc:Choice Requires="a14">
            <p:sp>
              <p:nvSpPr>
                <p:cNvPr id="12" name="矩形 11"/>
                <p:cNvSpPr/>
                <p:nvPr/>
              </p:nvSpPr>
              <p:spPr>
                <a:xfrm>
                  <a:off x="389206" y="686435"/>
                  <a:ext cx="11394632" cy="16548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在实验误差允许范围内，题图乙中的拟合曲线为一条过原点的直线，说明在等温情况下，一定质量的气体，</a:t>
                  </a:r>
                  <a:r>
                    <a:rPr lang="en-US" altLang="zh-CN" sz="2800" i="1">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与</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𝑉</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成正比，故选</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686435"/>
                  <a:ext cx="11394632" cy="1654877"/>
                </a:xfrm>
                <a:prstGeom prst="rect">
                  <a:avLst/>
                </a:prstGeom>
                <a:blipFill rotWithShape="0">
                  <a:blip r:embed="rId3"/>
                  <a:stretch>
                    <a:fillRect l="-1124"/>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0" name="image122.jpeg"/>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18"/>
          <a:stretch/>
        </p:blipFill>
        <p:spPr bwMode="auto">
          <a:xfrm>
            <a:off x="8255446" y="1773610"/>
            <a:ext cx="3479968" cy="2664296"/>
          </a:xfrm>
          <a:prstGeom prst="rect">
            <a:avLst/>
          </a:prstGeom>
          <a:noFill/>
          <a:ln>
            <a:noFill/>
          </a:ln>
        </p:spPr>
      </p:pic>
    </p:spTree>
    <p:extLst>
      <p:ext uri="{BB962C8B-B14F-4D97-AF65-F5344CB8AC3E}">
        <p14:creationId xmlns:p14="http://schemas.microsoft.com/office/powerpoint/2010/main" val="83218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534373"/>
            <a:ext cx="7362184" cy="2031325"/>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若气体被压缩到</a:t>
            </a:r>
            <a:r>
              <a:rPr lang="en-US" altLang="zh-CN" sz="2800" i="1">
                <a:latin typeface="Times New Roman" panose="02020603050405020304" pitchFamily="18" charset="0"/>
                <a:ea typeface="宋体" panose="02010600030101010101" pitchFamily="2" charset="-122"/>
              </a:rPr>
              <a:t>V</a:t>
            </a:r>
            <a:r>
              <a:rPr lang="en-US" altLang="zh-CN" sz="2800">
                <a:latin typeface="Times New Roman" panose="02020603050405020304" pitchFamily="18" charset="0"/>
                <a:ea typeface="宋体" panose="02010600030101010101" pitchFamily="2" charset="-122"/>
              </a:rPr>
              <a:t>=10.0 mL</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，由图乙可读出封闭气体压强为</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Pa(</a:t>
            </a:r>
            <a:r>
              <a:rPr lang="zh-CN" altLang="zh-CN" sz="2800">
                <a:latin typeface="Times New Roman" panose="02020603050405020304" pitchFamily="18" charset="0"/>
                <a:ea typeface="宋体" panose="02010600030101010101" pitchFamily="2" charset="-122"/>
                <a:cs typeface="Times New Roman" panose="02020603050405020304" pitchFamily="18" charset="0"/>
              </a:rPr>
              <a:t>保留</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5" name="矩形 4"/>
          <p:cNvSpPr/>
          <p:nvPr/>
        </p:nvSpPr>
        <p:spPr>
          <a:xfrm>
            <a:off x="3377952" y="1269375"/>
            <a:ext cx="16514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2.04</a:t>
            </a:r>
            <a:r>
              <a:rPr lang="en-US" altLang="zh-CN" sz="2800">
                <a:solidFill>
                  <a:srgbClr val="C00000"/>
                </a:solidFill>
                <a:latin typeface="宋体" panose="02010600030101010101" pitchFamily="2" charset="-122"/>
                <a:cs typeface="Times New Roman" panose="02020603050405020304" pitchFamily="18" charset="0"/>
              </a:rPr>
              <a:t>×</a:t>
            </a:r>
            <a:r>
              <a:rPr lang="en-US" altLang="zh-CN" sz="2800">
                <a:solidFill>
                  <a:srgbClr val="C00000"/>
                </a:solidFill>
                <a:latin typeface="Times New Roman" panose="02020603050405020304" pitchFamily="18" charset="0"/>
                <a:ea typeface="宋体" panose="02010600030101010101" pitchFamily="2" charset="-122"/>
              </a:rPr>
              <a:t>10</a:t>
            </a:r>
            <a:r>
              <a:rPr lang="en-US" altLang="zh-CN" sz="2800" baseline="30000">
                <a:solidFill>
                  <a:srgbClr val="C00000"/>
                </a:solidFill>
                <a:latin typeface="Times New Roman" panose="02020603050405020304" pitchFamily="18" charset="0"/>
                <a:ea typeface="宋体" panose="02010600030101010101" pitchFamily="2" charset="-122"/>
              </a:rPr>
              <a:t>5</a:t>
            </a:r>
            <a:endParaRPr lang="zh-CN" altLang="en-US" sz="2800"/>
          </a:p>
        </p:txBody>
      </p:sp>
      <p:grpSp>
        <p:nvGrpSpPr>
          <p:cNvPr id="10" name="组合 9"/>
          <p:cNvGrpSpPr/>
          <p:nvPr/>
        </p:nvGrpSpPr>
        <p:grpSpPr>
          <a:xfrm>
            <a:off x="0" y="2853730"/>
            <a:ext cx="11783838" cy="3365800"/>
            <a:chOff x="0" y="268558"/>
            <a:chExt cx="11783838" cy="3365800"/>
          </a:xfrm>
        </p:grpSpPr>
        <mc:AlternateContent xmlns:mc="http://schemas.openxmlformats.org/markup-compatibility/2006" xmlns:a14="http://schemas.microsoft.com/office/drawing/2010/main">
          <mc:Choice Requires="a14">
            <p:sp>
              <p:nvSpPr>
                <p:cNvPr id="12" name="矩形 11"/>
                <p:cNvSpPr/>
                <p:nvPr/>
              </p:nvSpPr>
              <p:spPr>
                <a:xfrm>
                  <a:off x="389206" y="686435"/>
                  <a:ext cx="11394632" cy="2947923"/>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若气体被压缩到</a:t>
                  </a:r>
                  <a:r>
                    <a:rPr lang="en-US" altLang="zh-CN" sz="2800" i="1">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=10.0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mL</a:t>
                  </a:r>
                  <a:r>
                    <a:rPr lang="zh-CN" altLang="zh-CN" sz="2800">
                      <a:effectLst/>
                      <a:latin typeface="Times New Roman" panose="02020603050405020304" pitchFamily="18" charset="0"/>
                      <a:ea typeface="楷体" panose="02010609060101010101" pitchFamily="49" charset="-122"/>
                    </a:rPr>
                    <a:t>，则有</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𝑉</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10.0</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mL</a:t>
                  </a:r>
                  <a:r>
                    <a:rPr lang="en-US" altLang="zh-CN" sz="2800" baseline="30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=100</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-3</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mL</a:t>
                  </a:r>
                  <a:r>
                    <a:rPr lang="en-US" altLang="zh-CN" sz="2800" baseline="30000">
                      <a:effectLst/>
                      <a:latin typeface="Times New Roman" panose="02020603050405020304" pitchFamily="18" charset="0"/>
                      <a:ea typeface="宋体" panose="02010600030101010101" pitchFamily="2" charset="-122"/>
                    </a:rPr>
                    <a:t>-1</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由题图乙可读出封闭气体压强为</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p</a:t>
                  </a:r>
                  <a:r>
                    <a:rPr lang="en-US" altLang="zh-CN" sz="2800">
                      <a:effectLst/>
                      <a:latin typeface="Times New Roman" panose="02020603050405020304" pitchFamily="18" charset="0"/>
                      <a:ea typeface="宋体" panose="02010600030101010101" pitchFamily="2" charset="-122"/>
                    </a:rPr>
                    <a:t>=2.04</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Pa</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686435"/>
                  <a:ext cx="11394632" cy="2947923"/>
                </a:xfrm>
                <a:prstGeom prst="rect">
                  <a:avLst/>
                </a:prstGeom>
                <a:blipFill rotWithShape="0">
                  <a:blip r:embed="rId2"/>
                  <a:stretch>
                    <a:fillRect l="-1124" b="-2484"/>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0" name="image122.jpe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18"/>
          <a:stretch/>
        </p:blipFill>
        <p:spPr bwMode="auto">
          <a:xfrm>
            <a:off x="8543478" y="333872"/>
            <a:ext cx="3479968" cy="2664296"/>
          </a:xfrm>
          <a:prstGeom prst="rect">
            <a:avLst/>
          </a:prstGeom>
          <a:noFill/>
          <a:ln>
            <a:noFill/>
          </a:ln>
        </p:spPr>
      </p:pic>
    </p:spTree>
    <p:extLst>
      <p:ext uri="{BB962C8B-B14F-4D97-AF65-F5344CB8AC3E}">
        <p14:creationId xmlns:p14="http://schemas.microsoft.com/office/powerpoint/2010/main" val="14875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107901"/>
            <a:ext cx="8010256" cy="2677656"/>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某组同学进行实验时，一同学在记录数据时漏掉了</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，则在计算</a:t>
            </a:r>
            <a:r>
              <a:rPr lang="en-US" altLang="zh-CN" sz="2800" i="1">
                <a:latin typeface="Times New Roman" panose="02020603050405020304" pitchFamily="18" charset="0"/>
                <a:ea typeface="宋体" panose="02010600030101010101" pitchFamily="2" charset="-122"/>
              </a:rPr>
              <a:t>pV</a:t>
            </a:r>
            <a:r>
              <a:rPr lang="zh-CN" altLang="zh-CN" sz="2800">
                <a:latin typeface="Times New Roman" panose="02020603050405020304" pitchFamily="18" charset="0"/>
                <a:ea typeface="宋体" panose="02010600030101010101" pitchFamily="2" charset="-122"/>
                <a:cs typeface="Times New Roman" panose="02020603050405020304" pitchFamily="18" charset="0"/>
              </a:rPr>
              <a:t>乘积时，他的计算结果与同组正确记录数据同学的计算结果之差的绝对值会随</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的增大而</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减小</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grpSp>
        <p:nvGrpSpPr>
          <p:cNvPr id="10" name="组合 9"/>
          <p:cNvGrpSpPr/>
          <p:nvPr/>
        </p:nvGrpSpPr>
        <p:grpSpPr>
          <a:xfrm>
            <a:off x="0" y="2853730"/>
            <a:ext cx="11783838" cy="3660047"/>
            <a:chOff x="0" y="268558"/>
            <a:chExt cx="11783838" cy="3660047"/>
          </a:xfrm>
        </p:grpSpPr>
        <p:sp>
          <p:nvSpPr>
            <p:cNvPr id="12" name="矩形 11"/>
            <p:cNvSpPr/>
            <p:nvPr/>
          </p:nvSpPr>
          <p:spPr>
            <a:xfrm>
              <a:off x="389206" y="686435"/>
              <a:ext cx="11394632" cy="3242170"/>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某组同学进行实验时，一同学在记录数据时漏掉了</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楷体" panose="02010609060101010101" pitchFamily="49" charset="-122"/>
                </a:rPr>
                <a:t>，则在计算</a:t>
              </a:r>
              <a:r>
                <a:rPr lang="en-US" altLang="zh-CN" sz="2800" i="1">
                  <a:latin typeface="Times New Roman" panose="02020603050405020304" pitchFamily="18" charset="0"/>
                  <a:ea typeface="宋体" panose="02010600030101010101" pitchFamily="2" charset="-122"/>
                </a:rPr>
                <a:t>pV</a:t>
              </a:r>
              <a:r>
                <a:rPr lang="zh-CN" altLang="zh-CN" sz="2800">
                  <a:latin typeface="Times New Roman" panose="02020603050405020304" pitchFamily="18" charset="0"/>
                  <a:ea typeface="楷体" panose="02010609060101010101" pitchFamily="49" charset="-122"/>
                </a:rPr>
                <a:t>乘积时，根据</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latin typeface="Times New Roman" panose="02020603050405020304" pitchFamily="18" charset="0"/>
                  <a:ea typeface="宋体" panose="02010600030101010101" pitchFamily="2" charset="-122"/>
                </a:rPr>
                <a:t>p</a:t>
              </a:r>
              <a:r>
                <a:rPr lang="en-US" altLang="zh-CN" sz="2800">
                  <a:latin typeface="Times New Roman" panose="02020603050405020304" pitchFamily="18" charset="0"/>
                  <a:ea typeface="楷体" panose="02010609060101010101" pitchFamily="49" charset="-122"/>
                </a:rPr>
                <a:t>(</a:t>
              </a:r>
              <a:r>
                <a:rPr lang="en-US" altLang="zh-CN" sz="2800" i="1">
                  <a:latin typeface="Times New Roman" panose="02020603050405020304" pitchFamily="18" charset="0"/>
                  <a:ea typeface="宋体" panose="02010600030101010101" pitchFamily="2" charset="-122"/>
                </a:rPr>
                <a:t>V</a:t>
              </a:r>
              <a:r>
                <a:rPr lang="en-US" altLang="zh-CN" sz="2800" baseline="-25000">
                  <a:latin typeface="Times New Roman" panose="02020603050405020304" pitchFamily="18" charset="0"/>
                  <a:ea typeface="宋体" panose="02010600030101010101" pitchFamily="2" charset="-122"/>
                </a:rPr>
                <a:t>0</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V</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pV</a:t>
              </a:r>
              <a:r>
                <a:rPr lang="en-US" altLang="zh-CN" sz="2800" baseline="-25000">
                  <a:latin typeface="Times New Roman" panose="02020603050405020304" pitchFamily="18" charset="0"/>
                  <a:ea typeface="宋体" panose="02010600030101010101" pitchFamily="2" charset="-122"/>
                </a:rPr>
                <a:t>0</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V</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可知他的计算结果与同组正确记录数据同学的计算结果之差的绝对值会随</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楷体" panose="02010609060101010101" pitchFamily="49" charset="-122"/>
                </a:rPr>
                <a:t>的增大而增大。</a:t>
              </a:r>
              <a:endParaRPr lang="zh-CN" altLang="zh-CN" sz="1100">
                <a:effectLst/>
                <a:latin typeface="Times New Roman" panose="02020603050405020304" pitchFamily="18" charset="0"/>
                <a:ea typeface="宋体" panose="02010600030101010101" pitchFamily="2" charset="-122"/>
              </a:endParaRPr>
            </a:p>
          </p:txBody>
        </p:sp>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5" name="矩形 4"/>
          <p:cNvSpPr/>
          <p:nvPr/>
        </p:nvSpPr>
        <p:spPr>
          <a:xfrm>
            <a:off x="2278782" y="2085676"/>
            <a:ext cx="902811"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宋体" panose="02010600030101010101" pitchFamily="2" charset="-122"/>
              </a:rPr>
              <a:t>增大</a:t>
            </a:r>
            <a:endParaRPr lang="zh-CN" altLang="en-US" sz="2800"/>
          </a:p>
        </p:txBody>
      </p:sp>
      <p:pic>
        <p:nvPicPr>
          <p:cNvPr id="22" name="image122.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18"/>
          <a:stretch/>
        </p:blipFill>
        <p:spPr bwMode="auto">
          <a:xfrm>
            <a:off x="8543478" y="333872"/>
            <a:ext cx="3479968" cy="2664296"/>
          </a:xfrm>
          <a:prstGeom prst="rect">
            <a:avLst/>
          </a:prstGeom>
          <a:noFill/>
          <a:ln>
            <a:noFill/>
          </a:ln>
        </p:spPr>
      </p:pic>
    </p:spTree>
    <p:extLst>
      <p:ext uri="{BB962C8B-B14F-4D97-AF65-F5344CB8AC3E}">
        <p14:creationId xmlns:p14="http://schemas.microsoft.com/office/powerpoint/2010/main" val="29525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hlinkClick r:id="rId2" action="ppaction://hlinksldjump"/>
          </p:cNvPr>
          <p:cNvSpPr/>
          <p:nvPr/>
        </p:nvSpPr>
        <p:spPr>
          <a:xfrm>
            <a:off x="1682559" y="5138822"/>
            <a:ext cx="2172390" cy="523220"/>
          </a:xfrm>
          <a:prstGeom prst="rect">
            <a:avLst/>
          </a:prstGeom>
        </p:spPr>
        <p:txBody>
          <a:bodyPr wrap="none">
            <a:spAutoFit/>
          </a:bodyPr>
          <a:lstStyle/>
          <a:p>
            <a:r>
              <a:rPr lang="zh-CN" altLang="zh-CN" sz="2800" spc="300">
                <a:solidFill>
                  <a:schemeClr val="tx1">
                    <a:lumMod val="85000"/>
                    <a:lumOff val="15000"/>
                  </a:schemeClr>
                </a:solidFill>
                <a:ea typeface="微软雅黑" panose="020B0503020204020204" charset="-122"/>
                <a:cs typeface="+mn-ea"/>
              </a:rPr>
              <a:t>专题强化</a:t>
            </a:r>
            <a:r>
              <a:rPr lang="zh-CN" altLang="zh-CN" sz="2800" spc="300" smtClean="0">
                <a:solidFill>
                  <a:schemeClr val="tx1">
                    <a:lumMod val="85000"/>
                    <a:lumOff val="15000"/>
                  </a:schemeClr>
                </a:solidFill>
                <a:ea typeface="微软雅黑" panose="020B0503020204020204" charset="-122"/>
                <a:cs typeface="+mn-ea"/>
              </a:rPr>
              <a:t>练</a:t>
            </a:r>
            <a:endParaRPr lang="zh-CN" altLang="zh-CN" sz="2800" spc="300" dirty="0">
              <a:solidFill>
                <a:schemeClr val="tx1">
                  <a:lumMod val="85000"/>
                  <a:lumOff val="15000"/>
                </a:schemeClr>
              </a:solidFill>
              <a:ea typeface="微软雅黑" panose="020B0503020204020204" charset="-122"/>
              <a:cs typeface="+mn-ea"/>
            </a:endParaRPr>
          </a:p>
        </p:txBody>
      </p:sp>
      <p:sp>
        <p:nvSpPr>
          <p:cNvPr id="13" name="文本框 12">
            <a:hlinkClick r:id="rId3" action="ppaction://hlinksldjump"/>
          </p:cNvPr>
          <p:cNvSpPr txBox="1"/>
          <p:nvPr/>
        </p:nvSpPr>
        <p:spPr>
          <a:xfrm>
            <a:off x="1682559" y="2552128"/>
            <a:ext cx="10245295"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考点二　探究等温情况下一定质量气体压强与体积的关系</a:t>
            </a:r>
          </a:p>
        </p:txBody>
      </p:sp>
      <p:sp>
        <p:nvSpPr>
          <p:cNvPr id="15" name="文本框 14">
            <a:hlinkClick r:id="rId4" action="ppaction://hlinksldjump"/>
          </p:cNvPr>
          <p:cNvSpPr txBox="1"/>
          <p:nvPr/>
        </p:nvSpPr>
        <p:spPr>
          <a:xfrm>
            <a:off x="1682558" y="1689896"/>
            <a:ext cx="9237184" cy="523220"/>
          </a:xfrm>
          <a:prstGeom prst="rect">
            <a:avLst/>
          </a:prstGeom>
          <a:noFill/>
        </p:spPr>
        <p:txBody>
          <a:bodyPr wrap="square" rtlCol="0">
            <a:spAutoFit/>
          </a:bodyPr>
          <a:lstStyle/>
          <a:p>
            <a:r>
              <a:rPr lang="zh-CN" altLang="en-US" sz="2800" spc="300" dirty="0">
                <a:solidFill>
                  <a:schemeClr val="tx1">
                    <a:lumMod val="85000"/>
                    <a:lumOff val="15000"/>
                  </a:schemeClr>
                </a:solidFill>
                <a:ea typeface="微软雅黑" panose="020B0503020204020204" charset="-122"/>
                <a:cs typeface="+mn-ea"/>
              </a:rPr>
              <a:t>考点</a:t>
            </a:r>
            <a:r>
              <a:rPr lang="zh-CN" altLang="en-US" sz="2800" spc="300" dirty="0" smtClean="0">
                <a:solidFill>
                  <a:schemeClr val="tx1">
                    <a:lumMod val="85000"/>
                    <a:lumOff val="15000"/>
                  </a:schemeClr>
                </a:solidFill>
                <a:ea typeface="微软雅黑" panose="020B0503020204020204" charset="-122"/>
                <a:cs typeface="+mn-ea"/>
              </a:rPr>
              <a:t>一　用</a:t>
            </a:r>
            <a:r>
              <a:rPr lang="zh-CN" altLang="en-US" sz="2800" spc="300" dirty="0">
                <a:solidFill>
                  <a:schemeClr val="tx1">
                    <a:lumMod val="85000"/>
                    <a:lumOff val="15000"/>
                  </a:schemeClr>
                </a:solidFill>
                <a:ea typeface="微软雅黑" panose="020B0503020204020204" charset="-122"/>
                <a:cs typeface="+mn-ea"/>
              </a:rPr>
              <a:t>油膜法估测油酸分子的大小</a:t>
            </a:r>
            <a:endParaRPr lang="zh-CN" altLang="zh-CN" sz="2800" spc="300" dirty="0">
              <a:solidFill>
                <a:schemeClr val="tx1">
                  <a:lumMod val="85000"/>
                  <a:lumOff val="15000"/>
                </a:schemeClr>
              </a:solidFill>
              <a:ea typeface="微软雅黑" panose="020B0503020204020204" charset="-122"/>
              <a:cs typeface="+mn-ea"/>
            </a:endParaRPr>
          </a:p>
        </p:txBody>
      </p:sp>
      <p:sp>
        <p:nvSpPr>
          <p:cNvPr id="3" name="矩形 2"/>
          <p:cNvSpPr/>
          <p:nvPr/>
        </p:nvSpPr>
        <p:spPr>
          <a:xfrm>
            <a:off x="263525" y="178435"/>
            <a:ext cx="11927840" cy="651510"/>
          </a:xfrm>
          <a:prstGeom prst="rect">
            <a:avLst/>
          </a:prstGeom>
          <a:noFill/>
          <a:ln w="12700">
            <a:gradFill>
              <a:gsLst>
                <a:gs pos="0">
                  <a:schemeClr val="accent1">
                    <a:lumMod val="5000"/>
                    <a:lumOff val="95000"/>
                  </a:schemeClr>
                </a:gs>
                <a:gs pos="100000">
                  <a:schemeClr val="tx2"/>
                </a:gs>
              </a:gsLst>
              <a:lin ang="10800000" scaled="0"/>
            </a:gradFill>
          </a:ln>
          <a:extLst>
            <a:ext uri="{909E8E84-426E-40DD-AFC4-6F175D3DCCD1}">
              <a14:hiddenFill xmlns:a14="http://schemas.microsoft.com/office/drawing/2010/main">
                <a:gradFill flip="none" rotWithShape="1">
                  <a:gsLst>
                    <a:gs pos="0">
                      <a:schemeClr val="bg2">
                        <a:lumMod val="90000"/>
                        <a:alpha val="0"/>
                      </a:schemeClr>
                    </a:gs>
                    <a:gs pos="100000">
                      <a:schemeClr val="bg2">
                        <a:lumMod val="90000"/>
                      </a:schemeClr>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echteck"/>
          <p:cNvSpPr/>
          <p:nvPr/>
        </p:nvSpPr>
        <p:spPr>
          <a:xfrm>
            <a:off x="0" y="251143"/>
            <a:ext cx="12189600" cy="506095"/>
          </a:xfrm>
          <a:prstGeom prst="rect">
            <a:avLst/>
          </a:prstGeom>
          <a:gradFill>
            <a:gsLst>
              <a:gs pos="0">
                <a:schemeClr val="bg1"/>
              </a:gs>
              <a:gs pos="88000">
                <a:schemeClr val="tx2"/>
              </a:gs>
            </a:gsLst>
            <a:lin ang="10800000" scaled="0"/>
          </a:gra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sz="1600" kern="0" dirty="0">
              <a:solidFill>
                <a:srgbClr val="FFFFFF"/>
              </a:solidFill>
              <a:cs typeface="+mn-ea"/>
              <a:sym typeface="+mn-lt"/>
            </a:endParaRPr>
          </a:p>
        </p:txBody>
      </p:sp>
      <p:grpSp>
        <p:nvGrpSpPr>
          <p:cNvPr id="4" name="组合 3"/>
          <p:cNvGrpSpPr/>
          <p:nvPr/>
        </p:nvGrpSpPr>
        <p:grpSpPr>
          <a:xfrm>
            <a:off x="496577" y="257969"/>
            <a:ext cx="1738370" cy="491490"/>
            <a:chOff x="5439938" y="460736"/>
            <a:chExt cx="1738370" cy="491490"/>
          </a:xfrm>
        </p:grpSpPr>
        <p:sp>
          <p:nvSpPr>
            <p:cNvPr id="20" name="矩形 19"/>
            <p:cNvSpPr/>
            <p:nvPr/>
          </p:nvSpPr>
          <p:spPr>
            <a:xfrm>
              <a:off x="5439938" y="63958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667008" y="460736"/>
              <a:ext cx="1511300" cy="491490"/>
            </a:xfrm>
            <a:prstGeom prst="rect">
              <a:avLst/>
            </a:prstGeom>
          </p:spPr>
          <p:txBody>
            <a:bodyPr wrap="none">
              <a:spAutoFit/>
            </a:bodyPr>
            <a:lstStyle/>
            <a:p>
              <a:r>
                <a:rPr lang="zh-CN" altLang="en-US" sz="2600" b="1" dirty="0">
                  <a:solidFill>
                    <a:schemeClr val="bg1"/>
                  </a:solidFill>
                </a:rPr>
                <a:t>内容索引</a:t>
              </a:r>
            </a:p>
          </p:txBody>
        </p:sp>
      </p:grpSp>
      <p:sp>
        <p:nvSpPr>
          <p:cNvPr id="12" name="文本框 11">
            <a:hlinkClick r:id="rId5" action="ppaction://hlinksldjump"/>
          </p:cNvPr>
          <p:cNvSpPr txBox="1"/>
          <p:nvPr/>
        </p:nvSpPr>
        <p:spPr>
          <a:xfrm>
            <a:off x="1682559" y="3414360"/>
            <a:ext cx="9237183"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考点三　测量玻璃的折射率</a:t>
            </a:r>
          </a:p>
        </p:txBody>
      </p:sp>
      <p:sp>
        <p:nvSpPr>
          <p:cNvPr id="14" name="文本框 13">
            <a:hlinkClick r:id="rId6" action="ppaction://hlinksldjump"/>
          </p:cNvPr>
          <p:cNvSpPr txBox="1"/>
          <p:nvPr/>
        </p:nvSpPr>
        <p:spPr>
          <a:xfrm>
            <a:off x="1682559" y="4276591"/>
            <a:ext cx="9237183" cy="523220"/>
          </a:xfrm>
          <a:prstGeom prst="rect">
            <a:avLst/>
          </a:prstGeom>
          <a:noFill/>
        </p:spPr>
        <p:txBody>
          <a:bodyPr wrap="square" rtlCol="0">
            <a:spAutoFit/>
          </a:bodyPr>
          <a:lstStyle/>
          <a:p>
            <a:r>
              <a:rPr lang="zh-CN" altLang="en-US" sz="2800" spc="300" dirty="0">
                <a:solidFill>
                  <a:schemeClr val="tx1">
                    <a:lumMod val="85000"/>
                    <a:lumOff val="15000"/>
                  </a:schemeClr>
                </a:solidFill>
                <a:ea typeface="微软雅黑" panose="020B0503020204020204" charset="-122"/>
                <a:cs typeface="+mn-ea"/>
              </a:rPr>
              <a:t>考点四　实验：用双缝干涉测量光的波长</a:t>
            </a: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2" name="矩形 21"/>
          <p:cNvSpPr/>
          <p:nvPr/>
        </p:nvSpPr>
        <p:spPr>
          <a:xfrm>
            <a:off x="334566" y="280828"/>
            <a:ext cx="11412000" cy="5827493"/>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河北省部分学校联考模拟</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用如图所示装置完成</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探究气体等温变化的规律</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实验。</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关于实验，下列说法正确的是</a:t>
            </a:r>
            <a:r>
              <a:rPr lang="zh-CN" altLang="zh-CN" sz="2800" u="sng">
                <a:latin typeface="Times New Roman" panose="02020603050405020304" pitchFamily="18" charset="0"/>
                <a:ea typeface="宋体" panose="02010600030101010101" pitchFamily="2" charset="-122"/>
              </a:rPr>
              <a:t>　</a:t>
            </a:r>
            <a:r>
              <a:rPr lang="zh-CN" altLang="zh-CN" sz="2800" u="sng" smtClean="0">
                <a:latin typeface="Times New Roman" panose="02020603050405020304" pitchFamily="18" charset="0"/>
                <a:ea typeface="宋体" panose="02010600030101010101" pitchFamily="2" charset="-122"/>
              </a:rPr>
              <a:t>　</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实验时需要用手扶住注射器外壁，以防止注射器在实验过程中晃动</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在活塞上涂上润滑油，保持良好的封闭性</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实验时缓慢地向上拉或向下压柱塞，是为了尽量减</a:t>
            </a:r>
            <a:r>
              <a:rPr lang="zh-CN" altLang="zh-CN" sz="2800" smtClean="0">
                <a:latin typeface="Times New Roman" panose="02020603050405020304" pitchFamily="18" charset="0"/>
                <a:ea typeface="宋体" panose="02010600030101010101" pitchFamily="2" charset="-122"/>
              </a:rPr>
              <a:t>小注</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射</a:t>
            </a:r>
            <a:r>
              <a:rPr lang="zh-CN" altLang="zh-CN" sz="2800">
                <a:latin typeface="Times New Roman" panose="02020603050405020304" pitchFamily="18" charset="0"/>
                <a:ea typeface="宋体" panose="02010600030101010101" pitchFamily="2" charset="-122"/>
              </a:rPr>
              <a:t>器与柱塞间的摩擦</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封闭一定质量的气体时，先要摘除橡胶套，拉动柱塞</a:t>
            </a:r>
            <a:r>
              <a:rPr lang="zh-CN" altLang="zh-CN" sz="2800" smtClean="0">
                <a:latin typeface="Times New Roman" panose="02020603050405020304" pitchFamily="18" charset="0"/>
                <a:ea typeface="宋体" panose="02010600030101010101" pitchFamily="2" charset="-122"/>
              </a:rPr>
              <a:t>使</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之</a:t>
            </a:r>
            <a:r>
              <a:rPr lang="zh-CN" altLang="zh-CN" sz="2800">
                <a:latin typeface="Times New Roman" panose="02020603050405020304" pitchFamily="18" charset="0"/>
                <a:ea typeface="宋体" panose="02010600030101010101" pitchFamily="2" charset="-122"/>
              </a:rPr>
              <a:t>移到适当位置后，再用橡胶套封闭注射器的注射孔</a:t>
            </a:r>
            <a:endParaRPr lang="zh-CN" altLang="zh-CN" sz="1100">
              <a:effectLst/>
              <a:latin typeface="Times New Roman" panose="02020603050405020304" pitchFamily="18" charset="0"/>
              <a:ea typeface="宋体" panose="02010600030101010101" pitchFamily="2" charset="-122"/>
            </a:endParaRPr>
          </a:p>
        </p:txBody>
      </p:sp>
      <p:sp>
        <p:nvSpPr>
          <p:cNvPr id="23" name="剪去对角的矩形 10">
            <a:extLst>
              <a:ext uri="{FF2B5EF4-FFF2-40B4-BE49-F238E27FC236}">
                <a16:creationId xmlns="" xmlns:a16="http://schemas.microsoft.com/office/drawing/2014/main" id="{305A77BA-094B-205F-8907-56A1516EA549}"/>
              </a:ext>
            </a:extLst>
          </p:cNvPr>
          <p:cNvSpPr/>
          <p:nvPr/>
        </p:nvSpPr>
        <p:spPr>
          <a:xfrm>
            <a:off x="0" y="480141"/>
            <a:ext cx="1176177" cy="383050"/>
          </a:xfrm>
          <a:prstGeom prst="snip2DiagRect">
            <a:avLst>
              <a:gd name="adj1" fmla="val 0"/>
              <a:gd name="adj2" fmla="val 0"/>
            </a:avLst>
          </a:prstGeom>
          <a:solidFill>
            <a:srgbClr val="8390A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9200" algn="l" defTabSz="1218565" rtl="0" eaLnBrk="1" latinLnBrk="0" hangingPunct="1">
              <a:defRPr sz="2400" kern="1200">
                <a:solidFill>
                  <a:schemeClr val="lt1"/>
                </a:solidFill>
                <a:latin typeface="+mn-lt"/>
                <a:ea typeface="+mn-ea"/>
                <a:cs typeface="+mn-cs"/>
              </a:defRPr>
            </a:lvl3pPr>
            <a:lvl4pPr marL="1828800" algn="l" defTabSz="1218565" rtl="0" eaLnBrk="1" latinLnBrk="0" hangingPunct="1">
              <a:defRPr sz="2400" kern="1200">
                <a:solidFill>
                  <a:schemeClr val="lt1"/>
                </a:solidFill>
                <a:latin typeface="+mn-lt"/>
                <a:ea typeface="+mn-ea"/>
                <a:cs typeface="+mn-cs"/>
              </a:defRPr>
            </a:lvl4pPr>
            <a:lvl5pPr marL="2438400" algn="l" defTabSz="1218565" rtl="0" eaLnBrk="1" latinLnBrk="0" hangingPunct="1">
              <a:defRPr sz="2400" kern="1200">
                <a:solidFill>
                  <a:schemeClr val="lt1"/>
                </a:solidFill>
                <a:latin typeface="+mn-lt"/>
                <a:ea typeface="+mn-ea"/>
                <a:cs typeface="+mn-cs"/>
              </a:defRPr>
            </a:lvl5pPr>
            <a:lvl6pPr marL="3048000" algn="l" defTabSz="1218565" rtl="0" eaLnBrk="1" latinLnBrk="0" hangingPunct="1">
              <a:defRPr sz="2400" kern="1200">
                <a:solidFill>
                  <a:schemeClr val="lt1"/>
                </a:solidFill>
                <a:latin typeface="+mn-lt"/>
                <a:ea typeface="+mn-ea"/>
                <a:cs typeface="+mn-cs"/>
              </a:defRPr>
            </a:lvl6pPr>
            <a:lvl7pPr marL="3657600" algn="l" defTabSz="1218565" rtl="0" eaLnBrk="1" latinLnBrk="0" hangingPunct="1">
              <a:defRPr sz="2400" kern="1200">
                <a:solidFill>
                  <a:schemeClr val="lt1"/>
                </a:solidFill>
                <a:latin typeface="+mn-lt"/>
                <a:ea typeface="+mn-ea"/>
                <a:cs typeface="+mn-cs"/>
              </a:defRPr>
            </a:lvl7pPr>
            <a:lvl8pPr marL="4267200" algn="l" defTabSz="1218565" rtl="0" eaLnBrk="1" latinLnBrk="0" hangingPunct="1">
              <a:defRPr sz="2400" kern="1200">
                <a:solidFill>
                  <a:schemeClr val="lt1"/>
                </a:solidFill>
                <a:latin typeface="+mn-lt"/>
                <a:ea typeface="+mn-ea"/>
                <a:cs typeface="+mn-cs"/>
              </a:defRPr>
            </a:lvl8pPr>
            <a:lvl9pPr marL="4876800" algn="l" defTabSz="1218565" rtl="0" eaLnBrk="1" latinLnBrk="0" hangingPunct="1">
              <a:defRPr sz="2400" kern="1200">
                <a:solidFill>
                  <a:schemeClr val="lt1"/>
                </a:solidFill>
                <a:latin typeface="+mn-lt"/>
                <a:ea typeface="+mn-ea"/>
                <a:cs typeface="+mn-cs"/>
              </a:defRPr>
            </a:lvl9pPr>
          </a:lstStyle>
          <a:p>
            <a:pPr algn="ctr"/>
            <a:r>
              <a:rPr lang="zh-CN" altLang="zh-CN" sz="2300"/>
              <a:t>变</a:t>
            </a:r>
            <a:r>
              <a:rPr lang="zh-CN" altLang="zh-CN" sz="2300" smtClean="0"/>
              <a:t>式</a:t>
            </a:r>
            <a:endParaRPr lang="zh-CN" altLang="en-US" sz="2300" dirty="0">
              <a:sym typeface="+mn-ea"/>
            </a:endParaRPr>
          </a:p>
        </p:txBody>
      </p:sp>
      <p:pic>
        <p:nvPicPr>
          <p:cNvPr id="24" name="image12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11630" y="3017132"/>
            <a:ext cx="1800200" cy="3364990"/>
          </a:xfrm>
          <a:prstGeom prst="rect">
            <a:avLst/>
          </a:prstGeom>
          <a:noFill/>
          <a:ln>
            <a:noFill/>
          </a:ln>
        </p:spPr>
      </p:pic>
      <p:sp>
        <p:nvSpPr>
          <p:cNvPr id="5" name="矩形 4"/>
          <p:cNvSpPr/>
          <p:nvPr/>
        </p:nvSpPr>
        <p:spPr>
          <a:xfrm>
            <a:off x="5637555" y="1648644"/>
            <a:ext cx="683200"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BD</a:t>
            </a:r>
            <a:endParaRPr lang="zh-CN" altLang="en-US"/>
          </a:p>
        </p:txBody>
      </p:sp>
    </p:spTree>
    <p:extLst>
      <p:ext uri="{BB962C8B-B14F-4D97-AF65-F5344CB8AC3E}">
        <p14:creationId xmlns:p14="http://schemas.microsoft.com/office/powerpoint/2010/main" val="28867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10" name="组合 9"/>
          <p:cNvGrpSpPr/>
          <p:nvPr/>
        </p:nvGrpSpPr>
        <p:grpSpPr>
          <a:xfrm>
            <a:off x="0" y="549474"/>
            <a:ext cx="11783838" cy="5034525"/>
            <a:chOff x="0" y="268558"/>
            <a:chExt cx="11783838" cy="5034525"/>
          </a:xfrm>
        </p:grpSpPr>
        <p:sp>
          <p:nvSpPr>
            <p:cNvPr id="12" name="矩形 11"/>
            <p:cNvSpPr/>
            <p:nvPr/>
          </p:nvSpPr>
          <p:spPr>
            <a:xfrm>
              <a:off x="389206" y="686435"/>
              <a:ext cx="11394632" cy="461664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从实验要求可知，实验前将注射器固定好就可以防止实验过程中注射器晃动，用手扶住注射器外壁会导致封闭气体的温度升高，故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在</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活塞上适量涂上润滑油，是为了保证密封性，防止漏气，故</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实验</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时缓慢地向上拉或向下压柱塞，是为了防止动作过快导致封闭气体的温度升高，故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封闭</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一定质量的气体时，先要摘除橡胶套，拉动柱塞使之移到适当位置后，再用橡胶套封闭注射器的注射孔，故</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1100">
                <a:effectLst/>
                <a:latin typeface="Times New Roman" panose="02020603050405020304" pitchFamily="18" charset="0"/>
                <a:ea typeface="宋体" panose="02010600030101010101" pitchFamily="2" charset="-122"/>
              </a:endParaRPr>
            </a:p>
          </p:txBody>
        </p:sp>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79236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4566" y="748655"/>
            <a:ext cx="9605718" cy="1384995"/>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封闭气体的压强缓慢增大时，封闭</a:t>
            </a:r>
            <a:r>
              <a:rPr lang="zh-CN" altLang="zh-CN" sz="2800" smtClean="0">
                <a:latin typeface="Times New Roman" panose="02020603050405020304" pitchFamily="18" charset="0"/>
                <a:ea typeface="宋体" panose="02010600030101010101" pitchFamily="2" charset="-122"/>
              </a:rPr>
              <a:t>气体</a:t>
            </a:r>
            <a:r>
              <a:rPr lang="en-US" altLang="zh-CN" sz="2800" smtClean="0">
                <a:latin typeface="Times New Roman" panose="02020603050405020304" pitchFamily="18" charset="0"/>
                <a:ea typeface="宋体" panose="02010600030101010101" pitchFamily="2" charset="-122"/>
              </a:rPr>
              <a:t>_____________</a:t>
            </a: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t>
            </a:r>
            <a:r>
              <a:rPr lang="zh-CN" altLang="zh-CN" sz="2800" smtClean="0">
                <a:latin typeface="Times New Roman" panose="02020603050405020304" pitchFamily="18" charset="0"/>
                <a:ea typeface="宋体" panose="02010600030101010101" pitchFamily="2" charset="-122"/>
              </a:rPr>
              <a:t>填</a:t>
            </a:r>
            <a:r>
              <a:rPr lang="en-US" altLang="zh-CN" sz="2800" smtClean="0">
                <a:latin typeface="宋体" panose="02010600030101010101" pitchFamily="2" charset="-122"/>
                <a:ea typeface="宋体" panose="02010600030101010101" pitchFamily="2" charset="-122"/>
              </a:rPr>
              <a:t>“</a:t>
            </a:r>
            <a:r>
              <a:rPr lang="zh-CN" altLang="zh-CN" sz="2800" smtClean="0">
                <a:latin typeface="Times New Roman" panose="02020603050405020304" pitchFamily="18" charset="0"/>
                <a:ea typeface="宋体" panose="02010600030101010101" pitchFamily="2" charset="-122"/>
              </a:rPr>
              <a:t>从外界吸热</a:t>
            </a:r>
            <a:r>
              <a:rPr lang="en-US" altLang="zh-CN" sz="2800" smtClean="0">
                <a:latin typeface="宋体" panose="02010600030101010101" pitchFamily="2" charset="-122"/>
                <a:ea typeface="宋体" panose="02010600030101010101" pitchFamily="2" charset="-122"/>
              </a:rPr>
              <a:t>”</a:t>
            </a:r>
            <a:r>
              <a:rPr lang="zh-CN" altLang="zh-CN" sz="2800" smtClean="0">
                <a:latin typeface="Times New Roman" panose="02020603050405020304" pitchFamily="18" charset="0"/>
                <a:ea typeface="宋体" panose="02010600030101010101" pitchFamily="2" charset="-122"/>
              </a:rPr>
              <a:t>或</a:t>
            </a:r>
            <a:r>
              <a:rPr lang="en-US" altLang="zh-CN" sz="2800" smtClean="0">
                <a:latin typeface="宋体" panose="02010600030101010101" pitchFamily="2" charset="-122"/>
                <a:ea typeface="宋体" panose="02010600030101010101" pitchFamily="2" charset="-122"/>
              </a:rPr>
              <a:t>“</a:t>
            </a:r>
            <a:r>
              <a:rPr lang="zh-CN" altLang="zh-CN" sz="2800" smtClean="0">
                <a:latin typeface="Times New Roman" panose="02020603050405020304" pitchFamily="18" charset="0"/>
                <a:ea typeface="宋体" panose="02010600030101010101" pitchFamily="2" charset="-122"/>
              </a:rPr>
              <a:t>向外界</a:t>
            </a:r>
            <a:r>
              <a:rPr lang="zh-CN" altLang="zh-CN" sz="2800">
                <a:latin typeface="Times New Roman" panose="02020603050405020304" pitchFamily="18" charset="0"/>
                <a:ea typeface="宋体" panose="02010600030101010101" pitchFamily="2" charset="-122"/>
              </a:rPr>
              <a:t>放热</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5" name="矩形 4"/>
          <p:cNvSpPr/>
          <p:nvPr/>
        </p:nvSpPr>
        <p:spPr>
          <a:xfrm>
            <a:off x="7009654" y="831182"/>
            <a:ext cx="1980029"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向外界放热</a:t>
            </a:r>
            <a:endParaRPr lang="zh-CN" altLang="en-US"/>
          </a:p>
        </p:txBody>
      </p:sp>
      <p:grpSp>
        <p:nvGrpSpPr>
          <p:cNvPr id="7" name="组合 6"/>
          <p:cNvGrpSpPr/>
          <p:nvPr/>
        </p:nvGrpSpPr>
        <p:grpSpPr>
          <a:xfrm>
            <a:off x="0" y="2349674"/>
            <a:ext cx="9623598" cy="3095533"/>
            <a:chOff x="0" y="268558"/>
            <a:chExt cx="9623598" cy="3095533"/>
          </a:xfrm>
        </p:grpSpPr>
        <p:sp>
          <p:nvSpPr>
            <p:cNvPr id="8" name="矩形 7"/>
            <p:cNvSpPr/>
            <p:nvPr/>
          </p:nvSpPr>
          <p:spPr>
            <a:xfrm>
              <a:off x="389206" y="686435"/>
              <a:ext cx="9234392" cy="267765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若封闭气体的压强缓慢增大，则外界对气体做功使气体</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的体积</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减小，</a:t>
              </a:r>
              <a:r>
                <a:rPr lang="en-US" altLang="zh-CN" sz="2800" i="1">
                  <a:latin typeface="Times New Roman" panose="02020603050405020304" pitchFamily="18" charset="0"/>
                  <a:ea typeface="宋体" panose="02010600030101010101" pitchFamily="2" charset="-122"/>
                </a:rPr>
                <a:t>W</a:t>
              </a:r>
              <a:r>
                <a:rPr lang="en-US" altLang="zh-CN" sz="2800">
                  <a:latin typeface="Times New Roman" panose="02020603050405020304" pitchFamily="18" charset="0"/>
                  <a:ea typeface="宋体" panose="02010600030101010101" pitchFamily="2" charset="-122"/>
                </a:rPr>
                <a:t>&gt;0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，实验器材导热良好，实验探究气体等温变化的规律，故气体温度保持不变，则</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U</a:t>
              </a:r>
              <a:r>
                <a:rPr lang="en-US" altLang="zh-CN" sz="28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，根据热力学第一定律</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U</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Q</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W</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800" i="1">
                  <a:latin typeface="Times New Roman" panose="02020603050405020304" pitchFamily="18" charset="0"/>
                  <a:ea typeface="宋体" panose="02010600030101010101" pitchFamily="2" charset="-122"/>
                </a:rPr>
                <a:t>Q</a:t>
              </a:r>
              <a:r>
                <a:rPr lang="en-US" altLang="zh-CN" sz="2800">
                  <a:latin typeface="Times New Roman" panose="02020603050405020304" pitchFamily="18" charset="0"/>
                  <a:ea typeface="宋体" panose="02010600030101010101" pitchFamily="2" charset="-122"/>
                </a:rPr>
                <a:t>&lt;0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，故封闭气体向外界放热。</a:t>
              </a:r>
              <a:endParaRPr lang="zh-CN" altLang="zh-CN" sz="1100">
                <a:effectLst/>
                <a:latin typeface="Times New Roman" panose="02020603050405020304" pitchFamily="18" charset="0"/>
                <a:ea typeface="宋体" panose="02010600030101010101" pitchFamily="2" charset="-122"/>
              </a:endParaRPr>
            </a:p>
          </p:txBody>
        </p:sp>
        <p:grpSp>
          <p:nvGrpSpPr>
            <p:cNvPr id="9" name="组合 8"/>
            <p:cNvGrpSpPr/>
            <p:nvPr/>
          </p:nvGrpSpPr>
          <p:grpSpPr>
            <a:xfrm>
              <a:off x="0" y="268558"/>
              <a:ext cx="1439863" cy="424932"/>
              <a:chOff x="51643" y="755060"/>
              <a:chExt cx="1439863" cy="424932"/>
            </a:xfrm>
          </p:grpSpPr>
          <p:sp>
            <p:nvSpPr>
              <p:cNvPr id="10" name="矩形 9"/>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1"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2" name="组合 65"/>
              <p:cNvGrpSpPr>
                <a:grpSpLocks/>
              </p:cNvGrpSpPr>
              <p:nvPr/>
            </p:nvGrpSpPr>
            <p:grpSpPr bwMode="auto">
              <a:xfrm>
                <a:off x="1224676" y="886173"/>
                <a:ext cx="162478" cy="162211"/>
                <a:chOff x="3104" y="165"/>
                <a:chExt cx="276" cy="275"/>
              </a:xfrm>
            </p:grpSpPr>
            <p:cxnSp>
              <p:nvCxnSpPr>
                <p:cNvPr id="13" name="直接连接符 12"/>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16" name="image12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61961" y="261442"/>
            <a:ext cx="1800200" cy="3364990"/>
          </a:xfrm>
          <a:prstGeom prst="rect">
            <a:avLst/>
          </a:prstGeom>
          <a:noFill/>
          <a:ln>
            <a:noFill/>
          </a:ln>
        </p:spPr>
      </p:pic>
    </p:spTree>
    <p:extLst>
      <p:ext uri="{BB962C8B-B14F-4D97-AF65-F5344CB8AC3E}">
        <p14:creationId xmlns:p14="http://schemas.microsoft.com/office/powerpoint/2010/main" val="211639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矩形 21"/>
              <p:cNvSpPr/>
              <p:nvPr/>
            </p:nvSpPr>
            <p:spPr>
              <a:xfrm>
                <a:off x="334566" y="844037"/>
                <a:ext cx="9073008" cy="3593869"/>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某实验小组进行了两次正确的操作，并由记录的数据作出了</a:t>
                </a:r>
                <a:r>
                  <a:rPr lang="en-US" altLang="zh-CN" sz="2800" i="1">
                    <a:effectLst/>
                    <a:latin typeface="Times New Roman" panose="02020603050405020304" pitchFamily="18" charset="0"/>
                    <a:ea typeface="宋体" panose="02010600030101010101" pitchFamily="2" charset="-122"/>
                  </a:rPr>
                  <a:t>p</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𝑉</m:t>
                        </m:r>
                      </m:den>
                    </m:f>
                  </m:oMath>
                </a14:m>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图像，如图</a:t>
                </a: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图线所示。若两次实验气体的质量一定，则气体温度</a:t>
                </a:r>
                <a:r>
                  <a:rPr lang="en-US" altLang="zh-CN" sz="2800" i="1">
                    <a:effectLst/>
                    <a:latin typeface="Times New Roman" panose="02020603050405020304" pitchFamily="18" charset="0"/>
                    <a:ea typeface="宋体" panose="02010600030101010101" pitchFamily="2" charset="-122"/>
                  </a:rPr>
                  <a:t>T</a:t>
                </a:r>
                <a:r>
                  <a:rPr lang="en-US" altLang="zh-CN" sz="2800" baseline="-25000">
                    <a:effectLst/>
                    <a:latin typeface="Times New Roman" panose="02020603050405020304" pitchFamily="18" charset="0"/>
                    <a:ea typeface="宋体" panose="02010600030101010101" pitchFamily="2" charset="-122"/>
                  </a:rPr>
                  <a:t>1</a:t>
                </a:r>
                <a:r>
                  <a:rPr lang="zh-CN" altLang="zh-CN" sz="2800" u="sng">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a:effectLst/>
                    <a:latin typeface="Times New Roman" panose="02020603050405020304" pitchFamily="18" charset="0"/>
                    <a:ea typeface="宋体" panose="02010600030101010101" pitchFamily="2" charset="-122"/>
                  </a:rPr>
                  <a:t>T</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&gt;</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&lt;</a:t>
                </a:r>
                <a:r>
                  <a:rPr lang="en-US" altLang="zh-CN" sz="2800">
                    <a:effectLst/>
                    <a:latin typeface="宋体" panose="02010600030101010101" pitchFamily="2" charset="-122"/>
                    <a:cs typeface="Times New Roman" panose="02020603050405020304" pitchFamily="18" charset="0"/>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；若两次实验气体的温度不变，则气体质量</a:t>
                </a:r>
                <a:r>
                  <a:rPr lang="en-US" altLang="zh-CN" sz="2800" i="1" smtClean="0">
                    <a:effectLst/>
                    <a:latin typeface="Times New Roman" panose="02020603050405020304" pitchFamily="18" charset="0"/>
                    <a:ea typeface="宋体" panose="02010600030101010101" pitchFamily="2" charset="-122"/>
                  </a:rPr>
                  <a:t>m</a:t>
                </a:r>
                <a:r>
                  <a:rPr lang="en-US" altLang="zh-CN" sz="2800" baseline="-25000" smtClean="0">
                    <a:effectLst/>
                    <a:latin typeface="Times New Roman" panose="02020603050405020304" pitchFamily="18" charset="0"/>
                    <a:ea typeface="宋体" panose="02010600030101010101" pitchFamily="2" charset="-122"/>
                  </a:rPr>
                  <a:t>1</a:t>
                </a:r>
              </a:p>
              <a:p>
                <a:pPr>
                  <a:lnSpc>
                    <a:spcPct val="150000"/>
                  </a:lnSpc>
                  <a:spcAft>
                    <a:spcPts val="0"/>
                  </a:spcAft>
                  <a:tabLst>
                    <a:tab pos="2340610" algn="l"/>
                    <a:tab pos="2790825" algn="l"/>
                    <a:tab pos="4231005" algn="l"/>
                  </a:tabLst>
                </a:pPr>
                <a:r>
                  <a:rPr lang="zh-CN" altLang="zh-CN" sz="2800" u="sng">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&gt;</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&lt;</a:t>
                </a:r>
                <a:r>
                  <a:rPr lang="en-US" altLang="zh-CN" sz="2800">
                    <a:effectLst/>
                    <a:latin typeface="宋体" panose="02010600030101010101" pitchFamily="2" charset="-122"/>
                    <a:cs typeface="Times New Roman" panose="02020603050405020304" pitchFamily="18" charset="0"/>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2" name="矩形 21"/>
              <p:cNvSpPr>
                <a:spLocks noRot="1" noChangeAspect="1" noMove="1" noResize="1" noEditPoints="1" noAdjustHandles="1" noChangeArrowheads="1" noChangeShapeType="1" noTextEdit="1"/>
              </p:cNvSpPr>
              <p:nvPr/>
            </p:nvSpPr>
            <p:spPr>
              <a:xfrm>
                <a:off x="334566" y="844037"/>
                <a:ext cx="9073008" cy="3593869"/>
              </a:xfrm>
              <a:prstGeom prst="rect">
                <a:avLst/>
              </a:prstGeom>
              <a:blipFill rotWithShape="0">
                <a:blip r:embed="rId2"/>
                <a:stretch>
                  <a:fillRect l="-1411" b="-1695"/>
                </a:stretch>
              </a:blipFill>
            </p:spPr>
            <p:txBody>
              <a:bodyPr/>
              <a:lstStyle/>
              <a:p>
                <a:r>
                  <a:rPr lang="zh-CN" altLang="en-US">
                    <a:noFill/>
                  </a:rPr>
                  <a:t> </a:t>
                </a:r>
              </a:p>
            </p:txBody>
          </p:sp>
        </mc:Fallback>
      </mc:AlternateContent>
      <p:sp>
        <p:nvSpPr>
          <p:cNvPr id="5" name="矩形 4"/>
          <p:cNvSpPr/>
          <p:nvPr/>
        </p:nvSpPr>
        <p:spPr>
          <a:xfrm>
            <a:off x="4655046" y="2475663"/>
            <a:ext cx="38664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&gt;</a:t>
            </a:r>
            <a:endParaRPr lang="zh-CN" altLang="en-US"/>
          </a:p>
        </p:txBody>
      </p:sp>
      <p:pic>
        <p:nvPicPr>
          <p:cNvPr id="6" name="image124.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9555" y="1270369"/>
            <a:ext cx="2628299" cy="1747564"/>
          </a:xfrm>
          <a:prstGeom prst="rect">
            <a:avLst/>
          </a:prstGeom>
          <a:noFill/>
          <a:ln>
            <a:noFill/>
          </a:ln>
        </p:spPr>
      </p:pic>
      <p:sp>
        <p:nvSpPr>
          <p:cNvPr id="16" name="矩形 15"/>
          <p:cNvSpPr/>
          <p:nvPr/>
        </p:nvSpPr>
        <p:spPr>
          <a:xfrm>
            <a:off x="560115" y="3744515"/>
            <a:ext cx="38664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&gt;</a:t>
            </a:r>
            <a:endParaRPr lang="zh-CN" altLang="en-US"/>
          </a:p>
        </p:txBody>
      </p:sp>
    </p:spTree>
    <p:extLst>
      <p:ext uri="{BB962C8B-B14F-4D97-AF65-F5344CB8AC3E}">
        <p14:creationId xmlns:p14="http://schemas.microsoft.com/office/powerpoint/2010/main" val="6631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549474"/>
            <a:ext cx="11711830" cy="5114099"/>
            <a:chOff x="0" y="268558"/>
            <a:chExt cx="11711830" cy="5114099"/>
          </a:xfrm>
        </p:grpSpPr>
        <mc:AlternateContent xmlns:mc="http://schemas.openxmlformats.org/markup-compatibility/2006" xmlns:a14="http://schemas.microsoft.com/office/drawing/2010/main">
          <mc:Choice Requires="a14">
            <p:sp>
              <p:nvSpPr>
                <p:cNvPr id="8" name="矩形 7"/>
                <p:cNvSpPr/>
                <p:nvPr/>
              </p:nvSpPr>
              <p:spPr>
                <a:xfrm>
                  <a:off x="389206" y="686435"/>
                  <a:ext cx="11322624" cy="469622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若两次实验气体的质量一定，根据理想气体状态方程可知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𝑝𝑉</m:t>
                          </m:r>
                        </m:num>
                        <m:den>
                          <m:r>
                            <a:rPr lang="en-US" altLang="zh-CN" sz="2800" i="1">
                              <a:effectLst/>
                              <a:latin typeface="Cambria Math" panose="02040503050406030204" pitchFamily="18" charset="0"/>
                              <a:ea typeface="宋体" panose="02010600030101010101" pitchFamily="2" charset="-122"/>
                            </a:rPr>
                            <m:t>𝑇</m:t>
                          </m:r>
                        </m:den>
                      </m:f>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rPr>
                    <a:t>，可得</a:t>
                  </a:r>
                  <a:r>
                    <a:rPr lang="en-US" altLang="zh-CN" sz="2800" i="1">
                      <a:effectLst/>
                      <a:latin typeface="Times New Roman" panose="02020603050405020304" pitchFamily="18" charset="0"/>
                      <a:ea typeface="宋体" panose="02010600030101010101" pitchFamily="2" charset="-122"/>
                    </a:rPr>
                    <a:t>p</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CT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𝑉</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pP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i="1">
                      <a:effectLst/>
                      <a:latin typeface="Times New Roman" panose="02020603050405020304" pitchFamily="18" charset="0"/>
                      <a:ea typeface="宋体" panose="02010600030101010101" pitchFamily="2" charset="-122"/>
                    </a:rPr>
                    <a:t>p</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𝑉</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图像的斜率为</a:t>
                  </a:r>
                  <a:r>
                    <a:rPr lang="en-US" altLang="zh-CN" sz="2800" i="1">
                      <a:effectLst/>
                      <a:latin typeface="Times New Roman" panose="02020603050405020304" pitchFamily="18" charset="0"/>
                      <a:ea typeface="宋体" panose="02010600030101010101" pitchFamily="2" charset="-122"/>
                    </a:rPr>
                    <a:t>k</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CT</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，由于</a:t>
                  </a:r>
                  <a:r>
                    <a:rPr lang="en-US" altLang="zh-CN" sz="2800" i="1">
                      <a:effectLst/>
                      <a:latin typeface="Times New Roman" panose="02020603050405020304" pitchFamily="18" charset="0"/>
                      <a:ea typeface="宋体" panose="02010600030101010101" pitchFamily="2" charset="-122"/>
                    </a:rPr>
                    <a:t>k</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&gt;</a:t>
                  </a:r>
                  <a:r>
                    <a:rPr lang="en-US" altLang="zh-CN" sz="2800" i="1">
                      <a:effectLst/>
                      <a:latin typeface="Times New Roman" panose="02020603050405020304" pitchFamily="18" charset="0"/>
                      <a:ea typeface="宋体" panose="02010600030101010101" pitchFamily="2" charset="-122"/>
                    </a:rPr>
                    <a:t>k</a:t>
                  </a:r>
                  <a:r>
                    <a:rPr lang="en-US" altLang="zh-CN" sz="2800" baseline="-25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800" i="1">
                      <a:effectLst/>
                      <a:latin typeface="Times New Roman" panose="02020603050405020304" pitchFamily="18" charset="0"/>
                      <a:ea typeface="宋体" panose="02010600030101010101" pitchFamily="2" charset="-122"/>
                    </a:rPr>
                    <a:t>T</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&gt;</a:t>
                  </a:r>
                  <a:r>
                    <a:rPr lang="en-US" altLang="zh-CN" sz="2800" i="1">
                      <a:effectLst/>
                      <a:latin typeface="Times New Roman" panose="02020603050405020304" pitchFamily="18" charset="0"/>
                      <a:ea typeface="宋体" panose="02010600030101010101" pitchFamily="2" charset="-122"/>
                    </a:rPr>
                    <a:t>T</a:t>
                  </a:r>
                  <a:r>
                    <a:rPr lang="en-US" altLang="zh-CN" sz="2800" baseline="-25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，若两次实验气体的温度不变，气体分子对器壁的平均撞击力相同，由题图可知在气体体积相同时，</a:t>
                  </a:r>
                  <a:r>
                    <a:rPr lang="en-US" altLang="zh-CN" sz="2800" i="1">
                      <a:effectLst/>
                      <a:latin typeface="Times New Roman" panose="02020603050405020304" pitchFamily="18" charset="0"/>
                      <a:ea typeface="宋体" panose="02010600030101010101" pitchFamily="2" charset="-122"/>
                    </a:rPr>
                    <a:t>p</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&gt;</a:t>
                  </a:r>
                  <a:r>
                    <a:rPr lang="en-US" altLang="zh-CN" sz="2800" i="1">
                      <a:effectLst/>
                      <a:latin typeface="Times New Roman" panose="02020603050405020304" pitchFamily="18" charset="0"/>
                      <a:ea typeface="宋体" panose="02010600030101010101" pitchFamily="2" charset="-122"/>
                    </a:rPr>
                    <a:t>p</a:t>
                  </a:r>
                  <a:r>
                    <a:rPr lang="en-US" altLang="zh-CN" sz="2800" baseline="-25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，说明第一次实验时气体的分子数密度更大些，所以气体的分子数更多些，所以</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&gt;</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8" name="矩形 7"/>
                <p:cNvSpPr>
                  <a:spLocks noRot="1" noChangeAspect="1" noMove="1" noResize="1" noEditPoints="1" noAdjustHandles="1" noChangeArrowheads="1" noChangeShapeType="1" noTextEdit="1"/>
                </p:cNvSpPr>
                <p:nvPr/>
              </p:nvSpPr>
              <p:spPr>
                <a:xfrm>
                  <a:off x="389206" y="686435"/>
                  <a:ext cx="11322624" cy="4696222"/>
                </a:xfrm>
                <a:prstGeom prst="rect">
                  <a:avLst/>
                </a:prstGeom>
                <a:blipFill rotWithShape="0">
                  <a:blip r:embed="rId2"/>
                  <a:stretch>
                    <a:fillRect l="-1131" r="-539" b="-2857"/>
                  </a:stretch>
                </a:blipFill>
              </p:spPr>
              <p:txBody>
                <a:bodyPr/>
                <a:lstStyle/>
                <a:p>
                  <a:r>
                    <a:rPr lang="zh-CN" altLang="en-US">
                      <a:noFill/>
                    </a:rPr>
                    <a:t> </a:t>
                  </a:r>
                </a:p>
              </p:txBody>
            </p:sp>
          </mc:Fallback>
        </mc:AlternateContent>
        <p:grpSp>
          <p:nvGrpSpPr>
            <p:cNvPr id="9" name="组合 8"/>
            <p:cNvGrpSpPr/>
            <p:nvPr/>
          </p:nvGrpSpPr>
          <p:grpSpPr>
            <a:xfrm>
              <a:off x="0" y="268558"/>
              <a:ext cx="1439863" cy="424932"/>
              <a:chOff x="51643" y="755060"/>
              <a:chExt cx="1439863" cy="424932"/>
            </a:xfrm>
          </p:grpSpPr>
          <p:sp>
            <p:nvSpPr>
              <p:cNvPr id="10" name="矩形 9"/>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1"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2" name="组合 65"/>
              <p:cNvGrpSpPr>
                <a:grpSpLocks/>
              </p:cNvGrpSpPr>
              <p:nvPr/>
            </p:nvGrpSpPr>
            <p:grpSpPr bwMode="auto">
              <a:xfrm>
                <a:off x="1224676" y="886173"/>
                <a:ext cx="162478" cy="162211"/>
                <a:chOff x="3104" y="165"/>
                <a:chExt cx="276" cy="275"/>
              </a:xfrm>
            </p:grpSpPr>
            <p:cxnSp>
              <p:nvCxnSpPr>
                <p:cNvPr id="13" name="直接连接符 12"/>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7" name="矩形 16">
            <a:hlinkClick r:id="rId3"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81070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B97D32-AEB5-B8F5-C87F-52B4A8235F2E}"/>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8DF0BDB-63B3-9830-792E-08710BE6A692}"/>
              </a:ext>
            </a:extLst>
          </p:cNvPr>
          <p:cNvSpPr/>
          <p:nvPr/>
        </p:nvSpPr>
        <p:spPr>
          <a:xfrm>
            <a:off x="-240673" y="2187812"/>
            <a:ext cx="7945528"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a:extLst>
              <a:ext uri="{FF2B5EF4-FFF2-40B4-BE49-F238E27FC236}">
                <a16:creationId xmlns="" xmlns:a16="http://schemas.microsoft.com/office/drawing/2014/main" id="{CA7834F9-F61F-D8A5-01A7-63F92B8A1C90}"/>
              </a:ext>
            </a:extLst>
          </p:cNvPr>
          <p:cNvSpPr/>
          <p:nvPr/>
        </p:nvSpPr>
        <p:spPr>
          <a:xfrm>
            <a:off x="118543" y="2453246"/>
            <a:ext cx="11881319" cy="903645"/>
          </a:xfrm>
          <a:prstGeom prst="rect">
            <a:avLst/>
          </a:prstGeom>
        </p:spPr>
        <p:txBody>
          <a:bodyPr wrap="square">
            <a:spAutoFit/>
          </a:bodyPr>
          <a:lstStyle/>
          <a:p>
            <a:pPr>
              <a:lnSpc>
                <a:spcPct val="120000"/>
              </a:lnSpc>
            </a:pPr>
            <a:r>
              <a:rPr lang="zh-CN" altLang="en-US" sz="4800" b="1">
                <a:solidFill>
                  <a:prstClr val="black"/>
                </a:solidFill>
                <a:latin typeface="微软雅黑" panose="020B0503020204020204" charset="-122"/>
                <a:ea typeface="微软雅黑" panose="020B0503020204020204" charset="-122"/>
                <a:cs typeface="微软雅黑" panose="020B0503020204020204" charset="-122"/>
              </a:rPr>
              <a:t>考点三　测量玻璃的折射率</a:t>
            </a: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11289"/>
          <a:stretch/>
        </p:blipFill>
        <p:spPr>
          <a:xfrm>
            <a:off x="7895406" y="2187811"/>
            <a:ext cx="4295007" cy="1299600"/>
          </a:xfrm>
          <a:prstGeom prst="rect">
            <a:avLst/>
          </a:prstGeom>
        </p:spPr>
      </p:pic>
    </p:spTree>
    <p:extLst>
      <p:ext uri="{BB962C8B-B14F-4D97-AF65-F5344CB8AC3E}">
        <p14:creationId xmlns:p14="http://schemas.microsoft.com/office/powerpoint/2010/main" val="6587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406574" y="894413"/>
            <a:ext cx="11305256"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b="1" dirty="0">
                <a:latin typeface="Times New Roman" panose="02020603050405020304" pitchFamily="18" charset="0"/>
                <a:ea typeface="宋体" panose="02010600030101010101" pitchFamily="2" charset="-122"/>
              </a:rPr>
              <a:t>1.</a:t>
            </a:r>
            <a:r>
              <a:rPr lang="zh-CN" altLang="zh-CN" sz="2800" b="1" dirty="0">
                <a:latin typeface="Times New Roman" panose="02020603050405020304" pitchFamily="18" charset="0"/>
              </a:rPr>
              <a:t>一个重要实验步骤</a:t>
            </a:r>
            <a:endParaRPr lang="zh-CN" altLang="zh-CN" sz="1100" b="1" dirty="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dirty="0">
                <a:latin typeface="Times New Roman" panose="02020603050405020304" pitchFamily="18" charset="0"/>
                <a:ea typeface="宋体" panose="02010600030101010101" pitchFamily="2" charset="-122"/>
              </a:rPr>
              <a:t>在玻璃砖的另一侧插上大头针</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3</a:t>
            </a:r>
            <a:r>
              <a:rPr lang="zh-CN" altLang="zh-CN" sz="2800" dirty="0">
                <a:latin typeface="Times New Roman" panose="02020603050405020304" pitchFamily="18" charset="0"/>
                <a:ea typeface="宋体" panose="02010600030101010101" pitchFamily="2" charset="-122"/>
              </a:rPr>
              <a:t>，使大头针</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3</a:t>
            </a:r>
            <a:r>
              <a:rPr lang="zh-CN" altLang="zh-CN" sz="2800" dirty="0">
                <a:latin typeface="Times New Roman" panose="02020603050405020304" pitchFamily="18" charset="0"/>
                <a:ea typeface="宋体" panose="02010600030101010101" pitchFamily="2" charset="-122"/>
              </a:rPr>
              <a:t>挡住大头针</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的像，再插上大头针</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4</a:t>
            </a:r>
            <a:r>
              <a:rPr lang="zh-CN" altLang="zh-CN" sz="2800" dirty="0">
                <a:latin typeface="Times New Roman" panose="02020603050405020304" pitchFamily="18" charset="0"/>
                <a:ea typeface="宋体" panose="02010600030101010101" pitchFamily="2" charset="-122"/>
              </a:rPr>
              <a:t>，使大头针</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4</a:t>
            </a:r>
            <a:r>
              <a:rPr lang="zh-CN" altLang="zh-CN" sz="2800" dirty="0">
                <a:latin typeface="Times New Roman" panose="02020603050405020304" pitchFamily="18" charset="0"/>
                <a:ea typeface="宋体" panose="02010600030101010101" pitchFamily="2" charset="-122"/>
              </a:rPr>
              <a:t>挡住大头针</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3</a:t>
            </a:r>
            <a:r>
              <a:rPr lang="zh-CN" altLang="zh-CN" sz="2800" dirty="0">
                <a:latin typeface="Times New Roman" panose="02020603050405020304" pitchFamily="18" charset="0"/>
                <a:ea typeface="宋体" panose="02010600030101010101" pitchFamily="2" charset="-122"/>
              </a:rPr>
              <a:t>和大头针</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的像。</a:t>
            </a:r>
            <a:endParaRPr lang="zh-CN" altLang="zh-CN" sz="1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629544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矩形 2"/>
              <p:cNvSpPr/>
              <p:nvPr/>
            </p:nvSpPr>
            <p:spPr>
              <a:xfrm>
                <a:off x="406574" y="300416"/>
                <a:ext cx="11305256" cy="2787301"/>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b="1" dirty="0">
                    <a:latin typeface="Times New Roman" panose="02020603050405020304" pitchFamily="18" charset="0"/>
                    <a:ea typeface="宋体" panose="02010600030101010101" pitchFamily="2" charset="-122"/>
                  </a:rPr>
                  <a:t>2.</a:t>
                </a:r>
                <a:r>
                  <a:rPr lang="zh-CN" altLang="zh-CN" sz="2800" b="1" dirty="0">
                    <a:latin typeface="Times New Roman" panose="02020603050405020304" pitchFamily="18" charset="0"/>
                  </a:rPr>
                  <a:t>三个数据处理的方法</a:t>
                </a:r>
                <a:endParaRPr lang="zh-CN" altLang="zh-CN" sz="1100" b="1" dirty="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计算法：由</a:t>
                </a:r>
                <a:r>
                  <a:rPr lang="en-US" altLang="zh-CN" sz="2800" i="1" dirty="0">
                    <a:effectLst/>
                    <a:latin typeface="Times New Roman" panose="02020603050405020304" pitchFamily="18" charset="0"/>
                    <a:ea typeface="宋体" panose="02010600030101010101" pitchFamily="2" charset="-122"/>
                  </a:rPr>
                  <a:t>n</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 </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𝜃</m:t>
                            </m:r>
                          </m:e>
                          <m:sub>
                            <m:r>
                              <a:rPr lang="en-US" altLang="zh-CN" sz="2800">
                                <a:effectLst/>
                                <a:latin typeface="Cambria Math" panose="02040503050406030204" pitchFamily="18" charset="0"/>
                                <a:ea typeface="宋体" panose="02010600030101010101" pitchFamily="2" charset="-122"/>
                              </a:rPr>
                              <m:t>1</m:t>
                            </m:r>
                          </m:sub>
                        </m:sSub>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 </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𝜃</m:t>
                            </m:r>
                          </m:e>
                          <m:sub>
                            <m:r>
                              <a:rPr lang="en-US" altLang="zh-CN" sz="2800">
                                <a:effectLst/>
                                <a:latin typeface="Cambria Math" panose="02040503050406030204" pitchFamily="18" charset="0"/>
                                <a:ea typeface="宋体" panose="02010600030101010101" pitchFamily="2" charset="-122"/>
                              </a:rPr>
                              <m:t>2</m:t>
                            </m:r>
                          </m:sub>
                        </m:sSub>
                      </m:den>
                    </m:f>
                  </m:oMath>
                </a14:m>
                <a:r>
                  <a:rPr lang="zh-CN" altLang="zh-CN" sz="2800" dirty="0">
                    <a:effectLst/>
                    <a:latin typeface="Times New Roman" panose="02020603050405020304" pitchFamily="18" charset="0"/>
                    <a:ea typeface="宋体" panose="02010600030101010101" pitchFamily="2" charset="-122"/>
                  </a:rPr>
                  <a:t>，算出不同入射角时的</a:t>
                </a:r>
                <a:r>
                  <a:rPr lang="en-US" altLang="zh-CN" sz="2800" i="1" dirty="0">
                    <a:effectLst/>
                    <a:latin typeface="Times New Roman" panose="02020603050405020304" pitchFamily="18" charset="0"/>
                    <a:ea typeface="宋体" panose="02010600030101010101" pitchFamily="2" charset="-122"/>
                  </a:rPr>
                  <a:t>n</a:t>
                </a:r>
                <a:r>
                  <a:rPr lang="zh-CN" altLang="zh-CN" sz="2800" dirty="0">
                    <a:effectLst/>
                    <a:latin typeface="Times New Roman" panose="02020603050405020304" pitchFamily="18" charset="0"/>
                    <a:ea typeface="宋体" panose="02010600030101010101" pitchFamily="2" charset="-122"/>
                  </a:rPr>
                  <a:t>值，并取平均值。</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dirty="0">
                    <a:effectLst/>
                    <a:latin typeface="Times New Roman" panose="02020603050405020304" pitchFamily="18" charset="0"/>
                    <a:ea typeface="宋体" panose="02010600030101010101" pitchFamily="2" charset="-122"/>
                  </a:rPr>
                  <a:t>(2)</a:t>
                </a:r>
                <a:r>
                  <a:rPr lang="zh-CN" altLang="zh-CN" sz="2800" dirty="0">
                    <a:effectLst/>
                    <a:latin typeface="Times New Roman" panose="02020603050405020304" pitchFamily="18" charset="0"/>
                    <a:ea typeface="宋体" panose="02010600030101010101" pitchFamily="2" charset="-122"/>
                  </a:rPr>
                  <a:t>图像法：作</a:t>
                </a:r>
                <a:r>
                  <a:rPr lang="en-US" altLang="zh-CN" sz="2800" dirty="0">
                    <a:effectLst/>
                    <a:latin typeface="Times New Roman" panose="02020603050405020304" pitchFamily="18" charset="0"/>
                    <a:ea typeface="宋体" panose="02010600030101010101" pitchFamily="2" charset="-122"/>
                  </a:rPr>
                  <a:t>sin </a:t>
                </a:r>
                <a:r>
                  <a:rPr lang="en-US" altLang="zh-CN" sz="2800" i="1" dirty="0">
                    <a:effectLst/>
                    <a:latin typeface="Times New Roman" panose="02020603050405020304" pitchFamily="18" charset="0"/>
                    <a:ea typeface="宋体" panose="02010600030101010101" pitchFamily="2" charset="-122"/>
                  </a:rPr>
                  <a:t>θ</a:t>
                </a:r>
                <a:r>
                  <a:rPr lang="en-US" altLang="zh-CN" sz="2800" baseline="-25000" dirty="0">
                    <a:effectLst/>
                    <a:latin typeface="Times New Roman" panose="02020603050405020304" pitchFamily="18" charset="0"/>
                    <a:ea typeface="宋体" panose="02010600030101010101" pitchFamily="2" charset="-122"/>
                  </a:rPr>
                  <a:t>1</a:t>
                </a:r>
                <a:r>
                  <a:rPr lang="en-US" altLang="zh-CN" sz="2800" dirty="0">
                    <a:effectLst/>
                    <a:latin typeface="Times New Roman" panose="02020603050405020304" pitchFamily="18" charset="0"/>
                    <a:ea typeface="宋体" panose="02010600030101010101" pitchFamily="2" charset="-122"/>
                  </a:rPr>
                  <a:t>-sin </a:t>
                </a:r>
                <a:r>
                  <a:rPr lang="en-US" altLang="zh-CN" sz="2800" i="1" dirty="0">
                    <a:effectLst/>
                    <a:latin typeface="Times New Roman" panose="02020603050405020304" pitchFamily="18" charset="0"/>
                    <a:ea typeface="宋体" panose="02010600030101010101" pitchFamily="2" charset="-122"/>
                  </a:rPr>
                  <a:t>θ</a:t>
                </a:r>
                <a:r>
                  <a:rPr lang="en-US" altLang="zh-CN" sz="2800" baseline="-25000" dirty="0">
                    <a:effectLst/>
                    <a:latin typeface="Times New Roman" panose="02020603050405020304" pitchFamily="18" charset="0"/>
                    <a:ea typeface="宋体" panose="02010600030101010101" pitchFamily="2" charset="-122"/>
                  </a:rPr>
                  <a:t>2</a:t>
                </a:r>
                <a:r>
                  <a:rPr lang="zh-CN" altLang="zh-CN" sz="2800" dirty="0">
                    <a:effectLst/>
                    <a:latin typeface="Times New Roman" panose="02020603050405020304" pitchFamily="18" charset="0"/>
                    <a:ea typeface="宋体" panose="02010600030101010101" pitchFamily="2" charset="-122"/>
                  </a:rPr>
                  <a:t>图像，由</a:t>
                </a:r>
                <a:r>
                  <a:rPr lang="en-US" altLang="zh-CN" sz="2800" i="1" dirty="0">
                    <a:effectLst/>
                    <a:latin typeface="Times New Roman" panose="02020603050405020304" pitchFamily="18" charset="0"/>
                    <a:ea typeface="宋体" panose="02010600030101010101" pitchFamily="2" charset="-122"/>
                  </a:rPr>
                  <a:t>n</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 </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𝜃</m:t>
                            </m:r>
                          </m:e>
                          <m:sub>
                            <m:r>
                              <a:rPr lang="en-US" altLang="zh-CN" sz="2800">
                                <a:effectLst/>
                                <a:latin typeface="Cambria Math" panose="02040503050406030204" pitchFamily="18" charset="0"/>
                                <a:ea typeface="宋体" panose="02010600030101010101" pitchFamily="2" charset="-122"/>
                              </a:rPr>
                              <m:t>1</m:t>
                            </m:r>
                          </m:sub>
                        </m:sSub>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 </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𝜃</m:t>
                            </m:r>
                          </m:e>
                          <m:sub>
                            <m:r>
                              <a:rPr lang="en-US" altLang="zh-CN" sz="2800">
                                <a:effectLst/>
                                <a:latin typeface="Cambria Math" panose="02040503050406030204" pitchFamily="18" charset="0"/>
                                <a:ea typeface="宋体" panose="02010600030101010101" pitchFamily="2" charset="-122"/>
                              </a:rPr>
                              <m:t>2</m:t>
                            </m:r>
                          </m:sub>
                        </m:sSub>
                      </m:den>
                    </m:f>
                  </m:oMath>
                </a14:m>
                <a:r>
                  <a:rPr lang="zh-CN" altLang="zh-CN" sz="2800" dirty="0">
                    <a:effectLst/>
                    <a:latin typeface="Times New Roman" panose="02020603050405020304" pitchFamily="18" charset="0"/>
                    <a:ea typeface="宋体" panose="02010600030101010101" pitchFamily="2" charset="-122"/>
                  </a:rPr>
                  <a:t>可知其斜率为折射率</a:t>
                </a:r>
                <a:r>
                  <a:rPr lang="zh-CN" altLang="zh-CN" sz="2800" dirty="0" smtClean="0">
                    <a:effectLst/>
                    <a:latin typeface="Times New Roman" panose="02020603050405020304" pitchFamily="18" charset="0"/>
                    <a:ea typeface="宋体" panose="02010600030101010101" pitchFamily="2" charset="-122"/>
                  </a:rPr>
                  <a:t>。</a:t>
                </a:r>
                <a:endParaRPr lang="zh-CN" altLang="zh-CN" sz="1100" dirty="0">
                  <a:effectLst/>
                  <a:latin typeface="Times New Roman" panose="02020603050405020304" pitchFamily="18" charset="0"/>
                  <a:ea typeface="宋体" panose="02010600030101010101" pitchFamily="2" charset="-122"/>
                </a:endParaRPr>
              </a:p>
            </p:txBody>
          </p:sp>
        </mc:Choice>
        <mc:Fallback>
          <p:sp>
            <p:nvSpPr>
              <p:cNvPr id="3" name="矩形 2"/>
              <p:cNvSpPr>
                <a:spLocks noRot="1" noChangeAspect="1" noMove="1" noResize="1" noEditPoints="1" noAdjustHandles="1" noChangeArrowheads="1" noChangeShapeType="1" noTextEdit="1"/>
              </p:cNvSpPr>
              <p:nvPr/>
            </p:nvSpPr>
            <p:spPr>
              <a:xfrm>
                <a:off x="406574" y="300416"/>
                <a:ext cx="11305256" cy="2787301"/>
              </a:xfrm>
              <a:prstGeom prst="rect">
                <a:avLst/>
              </a:prstGeom>
              <a:blipFill rotWithShape="0">
                <a:blip r:embed="rId2"/>
                <a:stretch>
                  <a:fillRect l="-1133"/>
                </a:stretch>
              </a:blipFill>
            </p:spPr>
            <p:txBody>
              <a:bodyPr/>
              <a:lstStyle/>
              <a:p>
                <a:r>
                  <a:rPr lang="zh-CN" altLang="en-US">
                    <a:noFill/>
                  </a:rPr>
                  <a:t> </a:t>
                </a:r>
              </a:p>
            </p:txBody>
          </p:sp>
        </mc:Fallback>
      </mc:AlternateContent>
      <p:pic>
        <p:nvPicPr>
          <p:cNvPr id="4" name="image126.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5110" y="3269261"/>
            <a:ext cx="3095582" cy="2808312"/>
          </a:xfrm>
          <a:prstGeom prst="rect">
            <a:avLst/>
          </a:prstGeom>
          <a:noFill/>
          <a:ln>
            <a:noFill/>
          </a:ln>
        </p:spPr>
      </p:pic>
      <mc:AlternateContent xmlns:mc="http://schemas.openxmlformats.org/markup-compatibility/2006">
        <mc:Choice xmlns:a14="http://schemas.microsoft.com/office/drawing/2010/main" Requires="a14">
          <p:sp>
            <p:nvSpPr>
              <p:cNvPr id="5" name="矩形 4"/>
              <p:cNvSpPr/>
              <p:nvPr/>
            </p:nvSpPr>
            <p:spPr>
              <a:xfrm>
                <a:off x="406574" y="2964712"/>
                <a:ext cx="7632848" cy="3417410"/>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(3)</a:t>
                </a:r>
                <a:r>
                  <a:rPr lang="zh-CN" altLang="zh-CN" sz="2800" dirty="0">
                    <a:latin typeface="Times New Roman" panose="02020603050405020304" pitchFamily="18" charset="0"/>
                    <a:ea typeface="宋体" panose="02010600030101010101" pitchFamily="2" charset="-122"/>
                  </a:rPr>
                  <a:t>单位圆法：以入射点</a:t>
                </a:r>
                <a:r>
                  <a:rPr lang="en-US" altLang="zh-CN" sz="2800" i="1" dirty="0">
                    <a:latin typeface="Times New Roman" panose="02020603050405020304" pitchFamily="18" charset="0"/>
                    <a:ea typeface="宋体" panose="02010600030101010101" pitchFamily="2" charset="-122"/>
                  </a:rPr>
                  <a:t>O</a:t>
                </a:r>
                <a:r>
                  <a:rPr lang="zh-CN" altLang="zh-CN" sz="2800" dirty="0">
                    <a:latin typeface="Times New Roman" panose="02020603050405020304" pitchFamily="18" charset="0"/>
                    <a:ea typeface="宋体" panose="02010600030101010101" pitchFamily="2" charset="-122"/>
                  </a:rPr>
                  <a:t>为圆心，作半径为</a:t>
                </a:r>
                <a:r>
                  <a:rPr lang="en-US" altLang="zh-CN" sz="2800" i="1" dirty="0">
                    <a:latin typeface="Times New Roman" panose="02020603050405020304" pitchFamily="18" charset="0"/>
                    <a:ea typeface="宋体" panose="02010600030101010101" pitchFamily="2" charset="-122"/>
                  </a:rPr>
                  <a:t>R</a:t>
                </a:r>
                <a:r>
                  <a:rPr lang="zh-CN" altLang="zh-CN" sz="2800" dirty="0">
                    <a:latin typeface="Times New Roman" panose="02020603050405020304" pitchFamily="18" charset="0"/>
                    <a:ea typeface="宋体" panose="02010600030101010101" pitchFamily="2" charset="-122"/>
                  </a:rPr>
                  <a:t>的圆，如图所示，则</a:t>
                </a:r>
                <a:r>
                  <a:rPr lang="en-US" altLang="zh-CN" sz="2800" dirty="0">
                    <a:latin typeface="Times New Roman" panose="02020603050405020304" pitchFamily="18" charset="0"/>
                    <a:ea typeface="宋体" panose="02010600030101010101" pitchFamily="2" charset="-122"/>
                  </a:rPr>
                  <a:t>sin </a:t>
                </a:r>
                <a:r>
                  <a:rPr lang="en-US" altLang="zh-CN" sz="2800" i="1" dirty="0" smtClean="0">
                    <a:latin typeface="Times New Roman" panose="02020603050405020304" pitchFamily="18" charset="0"/>
                    <a:ea typeface="宋体" panose="02010600030101010101" pitchFamily="2" charset="-122"/>
                  </a:rPr>
                  <a:t>θ</a:t>
                </a:r>
                <a:r>
                  <a:rPr lang="en-US" altLang="zh-CN" sz="2800" baseline="-25000" dirty="0" smtClean="0">
                    <a:latin typeface="Times New Roman" panose="02020603050405020304" pitchFamily="18" charset="0"/>
                    <a:ea typeface="宋体" panose="02010600030101010101" pitchFamily="2" charset="-122"/>
                  </a:rPr>
                  <a:t>1</a:t>
                </a:r>
                <a:r>
                  <a:rPr lang="en-US" altLang="zh-CN" sz="2800" dirty="0" smtClean="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宋体" panose="02010600030101010101" pitchFamily="2" charset="-122"/>
                          </a:rPr>
                          <m:t>𝐸𝐻</m:t>
                        </m:r>
                      </m:num>
                      <m:den>
                        <m:r>
                          <a:rPr lang="en-US" altLang="zh-CN" sz="2800" i="1">
                            <a:latin typeface="Cambria Math" panose="02040503050406030204" pitchFamily="18" charset="0"/>
                            <a:ea typeface="宋体" panose="02010600030101010101" pitchFamily="2" charset="-122"/>
                          </a:rPr>
                          <m:t>𝑂𝐸</m:t>
                        </m:r>
                      </m:den>
                    </m:f>
                  </m:oMath>
                </a14:m>
                <a:r>
                  <a:rPr lang="zh-CN" altLang="zh-CN" sz="2800"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sin </a:t>
                </a:r>
                <a:r>
                  <a:rPr lang="en-US" altLang="zh-CN" sz="2800" i="1" dirty="0">
                    <a:latin typeface="Times New Roman" panose="02020603050405020304" pitchFamily="18" charset="0"/>
                    <a:ea typeface="宋体" panose="02010600030101010101" pitchFamily="2" charset="-122"/>
                  </a:rPr>
                  <a:t>θ</a:t>
                </a:r>
                <a:r>
                  <a:rPr lang="en-US" altLang="zh-CN" sz="2800" baseline="-25000" dirty="0">
                    <a:latin typeface="Times New Roman" panose="02020603050405020304" pitchFamily="18" charset="0"/>
                    <a:ea typeface="宋体" panose="02010600030101010101" pitchFamily="2" charset="-122"/>
                  </a:rPr>
                  <a:t>2</a:t>
                </a:r>
                <a:r>
                  <a:rPr lang="en-US" altLang="zh-CN" sz="2800" dirty="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sSup>
                          <m:sSupPr>
                            <m:ctrlPr>
                              <a:rPr lang="zh-CN" altLang="zh-CN" sz="2800" i="1">
                                <a:latin typeface="Cambria Math" panose="02040503050406030204" pitchFamily="18" charset="0"/>
                                <a:ea typeface="Cambria Math" panose="02040503050406030204" pitchFamily="18" charset="0"/>
                              </a:rPr>
                            </m:ctrlPr>
                          </m:sSupPr>
                          <m:e>
                            <m:r>
                              <a:rPr lang="en-US" altLang="zh-CN" sz="2800" i="1">
                                <a:latin typeface="Cambria Math" panose="02040503050406030204" pitchFamily="18" charset="0"/>
                                <a:ea typeface="宋体" panose="02010600030101010101" pitchFamily="2" charset="-122"/>
                              </a:rPr>
                              <m:t>𝐸</m:t>
                            </m:r>
                          </m:e>
                          <m:sup>
                            <m:r>
                              <a:rPr lang="en-US" altLang="zh-CN" sz="2800" i="1">
                                <a:latin typeface="Cambria Math" panose="02040503050406030204" pitchFamily="18" charset="0"/>
                                <a:ea typeface="宋体" panose="02010600030101010101" pitchFamily="2" charset="-122"/>
                              </a:rPr>
                              <m:t>′</m:t>
                            </m:r>
                          </m:sup>
                        </m:sSup>
                        <m:sSup>
                          <m:sSupPr>
                            <m:ctrlPr>
                              <a:rPr lang="zh-CN" altLang="zh-CN" sz="2800" i="1">
                                <a:latin typeface="Cambria Math" panose="02040503050406030204" pitchFamily="18" charset="0"/>
                                <a:ea typeface="Cambria Math" panose="02040503050406030204" pitchFamily="18" charset="0"/>
                              </a:rPr>
                            </m:ctrlPr>
                          </m:sSupPr>
                          <m:e>
                            <m:r>
                              <a:rPr lang="en-US" altLang="zh-CN" sz="2800" i="1">
                                <a:latin typeface="Cambria Math" panose="02040503050406030204" pitchFamily="18" charset="0"/>
                                <a:ea typeface="宋体" panose="02010600030101010101" pitchFamily="2" charset="-122"/>
                              </a:rPr>
                              <m:t>𝐻</m:t>
                            </m:r>
                          </m:e>
                          <m:sup>
                            <m:r>
                              <a:rPr lang="en-US" altLang="zh-CN" sz="2800" i="1">
                                <a:latin typeface="Cambria Math" panose="02040503050406030204" pitchFamily="18" charset="0"/>
                                <a:ea typeface="宋体" panose="02010600030101010101" pitchFamily="2" charset="-122"/>
                              </a:rPr>
                              <m:t>′</m:t>
                            </m:r>
                          </m:sup>
                        </m:sSup>
                      </m:num>
                      <m:den>
                        <m:sSup>
                          <m:sSupPr>
                            <m:ctrlPr>
                              <a:rPr lang="zh-CN" altLang="zh-CN" sz="2800" i="1">
                                <a:latin typeface="Cambria Math" panose="02040503050406030204" pitchFamily="18" charset="0"/>
                                <a:ea typeface="Cambria Math" panose="02040503050406030204" pitchFamily="18" charset="0"/>
                              </a:rPr>
                            </m:ctrlPr>
                          </m:sSupPr>
                          <m:e>
                            <m:r>
                              <a:rPr lang="en-US" altLang="zh-CN" sz="2800" i="1">
                                <a:latin typeface="Cambria Math" panose="02040503050406030204" pitchFamily="18" charset="0"/>
                                <a:ea typeface="宋体" panose="02010600030101010101" pitchFamily="2" charset="-122"/>
                              </a:rPr>
                              <m:t>𝑂𝐸</m:t>
                            </m:r>
                          </m:e>
                          <m:sup>
                            <m:r>
                              <a:rPr lang="en-US" altLang="zh-CN" sz="2800" i="1">
                                <a:latin typeface="Cambria Math" panose="02040503050406030204" pitchFamily="18" charset="0"/>
                                <a:ea typeface="宋体" panose="02010600030101010101" pitchFamily="2" charset="-122"/>
                              </a:rPr>
                              <m:t>′</m:t>
                            </m:r>
                          </m:sup>
                        </m:sSup>
                      </m:den>
                    </m:f>
                  </m:oMath>
                </a14:m>
                <a:r>
                  <a:rPr lang="zh-CN" altLang="zh-CN" sz="2800" dirty="0" smtClean="0">
                    <a:latin typeface="Times New Roman" panose="02020603050405020304" pitchFamily="18" charset="0"/>
                    <a:ea typeface="宋体" panose="02010600030101010101" pitchFamily="2" charset="-122"/>
                  </a:rPr>
                  <a:t>，</a:t>
                </a:r>
                <a:r>
                  <a:rPr lang="en-US" altLang="zh-CN" sz="2800" i="1" dirty="0" smtClean="0">
                    <a:latin typeface="Times New Roman" panose="02020603050405020304" pitchFamily="18" charset="0"/>
                    <a:ea typeface="宋体" panose="02010600030101010101" pitchFamily="2" charset="-122"/>
                  </a:rPr>
                  <a:t>OE</a:t>
                </a:r>
                <a:r>
                  <a:rPr lang="en-US" altLang="zh-CN" sz="2800" dirty="0" smtClean="0">
                    <a:latin typeface="Times New Roman" panose="02020603050405020304" pitchFamily="18" charset="0"/>
                    <a:ea typeface="宋体" panose="02010600030101010101" pitchFamily="2" charset="-122"/>
                  </a:rPr>
                  <a:t>= </a:t>
                </a:r>
                <a:r>
                  <a:rPr lang="en-US" altLang="zh-CN" sz="2800" i="1" dirty="0" smtClean="0">
                    <a:latin typeface="Times New Roman" panose="02020603050405020304" pitchFamily="18" charset="0"/>
                    <a:ea typeface="宋体" panose="02010600030101010101" pitchFamily="2" charset="-122"/>
                  </a:rPr>
                  <a:t>OE</a:t>
                </a:r>
                <a:r>
                  <a:rPr lang="en-US" altLang="zh-CN" sz="2800" i="1"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ea typeface="宋体" panose="02010600030101010101" pitchFamily="2" charset="-122"/>
                  </a:rPr>
                  <a:t>R</a:t>
                </a:r>
                <a:r>
                  <a:rPr lang="zh-CN" altLang="zh-CN" sz="2800" dirty="0">
                    <a:latin typeface="Times New Roman" panose="02020603050405020304" pitchFamily="18" charset="0"/>
                    <a:ea typeface="宋体" panose="02010600030101010101" pitchFamily="2" charset="-122"/>
                  </a:rPr>
                  <a:t>，所以用刻度尺量出</a:t>
                </a:r>
                <a:r>
                  <a:rPr lang="en-US" altLang="zh-CN" sz="2800" i="1" dirty="0">
                    <a:latin typeface="Times New Roman" panose="02020603050405020304" pitchFamily="18" charset="0"/>
                    <a:ea typeface="宋体" panose="02010600030101010101" pitchFamily="2" charset="-122"/>
                  </a:rPr>
                  <a:t>EH</a:t>
                </a:r>
                <a:r>
                  <a:rPr lang="zh-CN" altLang="zh-CN"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ea typeface="宋体" panose="02010600030101010101" pitchFamily="2" charset="-122"/>
                  </a:rPr>
                  <a:t>E'H'</a:t>
                </a:r>
                <a:r>
                  <a:rPr lang="zh-CN" altLang="zh-CN" sz="2800" dirty="0">
                    <a:latin typeface="Times New Roman" panose="02020603050405020304" pitchFamily="18" charset="0"/>
                    <a:ea typeface="宋体" panose="02010600030101010101" pitchFamily="2" charset="-122"/>
                  </a:rPr>
                  <a:t>的长度就可以求出</a:t>
                </a:r>
                <a:r>
                  <a:rPr lang="en-US" altLang="zh-CN" sz="2800" i="1" dirty="0">
                    <a:latin typeface="Times New Roman" panose="02020603050405020304" pitchFamily="18" charset="0"/>
                    <a:ea typeface="宋体" panose="02010600030101010101" pitchFamily="2" charset="-122"/>
                  </a:rPr>
                  <a:t>n</a:t>
                </a:r>
                <a:r>
                  <a:rPr lang="en-US" altLang="zh-CN" sz="2800" dirty="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m:rPr>
                            <m:sty m:val="p"/>
                          </m:rPr>
                          <a:rPr lang="en-US" altLang="zh-CN" sz="2800">
                            <a:latin typeface="Cambria Math" panose="02040503050406030204" pitchFamily="18" charset="0"/>
                            <a:ea typeface="宋体" panose="02010600030101010101" pitchFamily="2" charset="-122"/>
                          </a:rPr>
                          <m:t>sin</m:t>
                        </m:r>
                        <m:r>
                          <a:rPr lang="en-US" altLang="zh-CN" sz="2800">
                            <a:latin typeface="Cambria Math" panose="02040503050406030204" pitchFamily="18" charset="0"/>
                            <a:ea typeface="宋体" panose="02010600030101010101" pitchFamily="2" charset="-122"/>
                          </a:rPr>
                          <m:t> </m:t>
                        </m:r>
                        <m:sSub>
                          <m:sSubPr>
                            <m:ctrlPr>
                              <a:rPr lang="zh-CN"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宋体" panose="02010600030101010101" pitchFamily="2" charset="-122"/>
                              </a:rPr>
                              <m:t>𝜃</m:t>
                            </m:r>
                          </m:e>
                          <m:sub>
                            <m:r>
                              <a:rPr lang="en-US" altLang="zh-CN" sz="2800">
                                <a:latin typeface="Cambria Math" panose="02040503050406030204" pitchFamily="18" charset="0"/>
                                <a:ea typeface="宋体" panose="02010600030101010101" pitchFamily="2" charset="-122"/>
                              </a:rPr>
                              <m:t>1</m:t>
                            </m:r>
                          </m:sub>
                        </m:sSub>
                      </m:num>
                      <m:den>
                        <m:r>
                          <m:rPr>
                            <m:sty m:val="p"/>
                          </m:rPr>
                          <a:rPr lang="en-US" altLang="zh-CN" sz="2800">
                            <a:latin typeface="Cambria Math" panose="02040503050406030204" pitchFamily="18" charset="0"/>
                            <a:ea typeface="宋体" panose="02010600030101010101" pitchFamily="2" charset="-122"/>
                          </a:rPr>
                          <m:t>sin</m:t>
                        </m:r>
                        <m:r>
                          <a:rPr lang="en-US" altLang="zh-CN" sz="2800">
                            <a:latin typeface="Cambria Math" panose="02040503050406030204" pitchFamily="18" charset="0"/>
                            <a:ea typeface="宋体" panose="02010600030101010101" pitchFamily="2" charset="-122"/>
                          </a:rPr>
                          <m:t> </m:t>
                        </m:r>
                        <m:sSub>
                          <m:sSubPr>
                            <m:ctrlPr>
                              <a:rPr lang="zh-CN"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宋体" panose="02010600030101010101" pitchFamily="2" charset="-122"/>
                              </a:rPr>
                              <m:t>𝜃</m:t>
                            </m:r>
                          </m:e>
                          <m:sub>
                            <m:r>
                              <a:rPr lang="en-US" altLang="zh-CN" sz="2800">
                                <a:latin typeface="Cambria Math" panose="02040503050406030204" pitchFamily="18" charset="0"/>
                                <a:ea typeface="宋体" panose="02010600030101010101" pitchFamily="2" charset="-122"/>
                              </a:rPr>
                              <m:t>2</m:t>
                            </m:r>
                          </m:sub>
                        </m:sSub>
                      </m:den>
                    </m:f>
                  </m:oMath>
                </a14:m>
                <a:r>
                  <a:rPr lang="en-US" altLang="zh-CN" sz="2800" dirty="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i="1">
                            <a:latin typeface="Cambria Math" panose="02040503050406030204" pitchFamily="18" charset="0"/>
                            <a:ea typeface="宋体" panose="02010600030101010101" pitchFamily="2" charset="-122"/>
                          </a:rPr>
                          <m:t>𝐸𝐻</m:t>
                        </m:r>
                      </m:num>
                      <m:den>
                        <m:sSup>
                          <m:sSupPr>
                            <m:ctrlPr>
                              <a:rPr lang="zh-CN" altLang="zh-CN" sz="2800" i="1">
                                <a:latin typeface="Cambria Math" panose="02040503050406030204" pitchFamily="18" charset="0"/>
                                <a:ea typeface="Cambria Math" panose="02040503050406030204" pitchFamily="18" charset="0"/>
                              </a:rPr>
                            </m:ctrlPr>
                          </m:sSupPr>
                          <m:e>
                            <m:r>
                              <a:rPr lang="en-US" altLang="zh-CN" sz="2800" i="1">
                                <a:latin typeface="Cambria Math" panose="02040503050406030204" pitchFamily="18" charset="0"/>
                                <a:ea typeface="宋体" panose="02010600030101010101" pitchFamily="2" charset="-122"/>
                              </a:rPr>
                              <m:t>𝐸</m:t>
                            </m:r>
                          </m:e>
                          <m:sup>
                            <m:r>
                              <a:rPr lang="en-US" altLang="zh-CN" sz="2800" i="1">
                                <a:latin typeface="Cambria Math" panose="02040503050406030204" pitchFamily="18" charset="0"/>
                                <a:ea typeface="宋体" panose="02010600030101010101" pitchFamily="2" charset="-122"/>
                              </a:rPr>
                              <m:t>′</m:t>
                            </m:r>
                          </m:sup>
                        </m:sSup>
                        <m:sSup>
                          <m:sSupPr>
                            <m:ctrlPr>
                              <a:rPr lang="zh-CN" altLang="zh-CN" sz="2800" i="1">
                                <a:latin typeface="Cambria Math" panose="02040503050406030204" pitchFamily="18" charset="0"/>
                                <a:ea typeface="Cambria Math" panose="02040503050406030204" pitchFamily="18" charset="0"/>
                              </a:rPr>
                            </m:ctrlPr>
                          </m:sSupPr>
                          <m:e>
                            <m:r>
                              <a:rPr lang="en-US" altLang="zh-CN" sz="2800" i="1">
                                <a:latin typeface="Cambria Math" panose="02040503050406030204" pitchFamily="18" charset="0"/>
                                <a:ea typeface="宋体" panose="02010600030101010101" pitchFamily="2" charset="-122"/>
                              </a:rPr>
                              <m:t>𝐻</m:t>
                            </m:r>
                          </m:e>
                          <m:sup>
                            <m:r>
                              <a:rPr lang="en-US" altLang="zh-CN" sz="2800" i="1">
                                <a:latin typeface="Cambria Math" panose="02040503050406030204" pitchFamily="18" charset="0"/>
                                <a:ea typeface="宋体" panose="02010600030101010101" pitchFamily="2" charset="-122"/>
                              </a:rPr>
                              <m:t>′</m:t>
                            </m:r>
                          </m:sup>
                        </m:sSup>
                      </m:den>
                    </m:f>
                  </m:oMath>
                </a14:m>
                <a:r>
                  <a:rPr lang="zh-CN" altLang="zh-CN" sz="2800" dirty="0">
                    <a:latin typeface="Times New Roman" panose="02020603050405020304" pitchFamily="18" charset="0"/>
                    <a:ea typeface="宋体" panose="02010600030101010101" pitchFamily="2" charset="-122"/>
                  </a:rPr>
                  <a:t>。</a:t>
                </a:r>
                <a:endParaRPr lang="zh-CN" altLang="zh-CN" sz="1100" dirty="0">
                  <a:latin typeface="Times New Roman" panose="02020603050405020304" pitchFamily="18" charset="0"/>
                  <a:ea typeface="宋体" panose="02010600030101010101" pitchFamily="2" charset="-122"/>
                </a:endParaRPr>
              </a:p>
            </p:txBody>
          </p:sp>
        </mc:Choice>
        <mc:Fallback>
          <p:sp>
            <p:nvSpPr>
              <p:cNvPr id="5" name="矩形 4"/>
              <p:cNvSpPr>
                <a:spLocks noRot="1" noChangeAspect="1" noMove="1" noResize="1" noEditPoints="1" noAdjustHandles="1" noChangeArrowheads="1" noChangeShapeType="1" noTextEdit="1"/>
              </p:cNvSpPr>
              <p:nvPr/>
            </p:nvSpPr>
            <p:spPr>
              <a:xfrm>
                <a:off x="406574" y="2964712"/>
                <a:ext cx="7632848" cy="3417410"/>
              </a:xfrm>
              <a:prstGeom prst="rect">
                <a:avLst/>
              </a:prstGeom>
              <a:blipFill rotWithShape="0">
                <a:blip r:embed="rId4"/>
                <a:stretch>
                  <a:fillRect l="-1677" r="-6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41522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矩形 4"/>
          <p:cNvSpPr/>
          <p:nvPr/>
        </p:nvSpPr>
        <p:spPr>
          <a:xfrm>
            <a:off x="406574" y="693490"/>
            <a:ext cx="11377264" cy="397031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b="1" dirty="0">
                <a:latin typeface="Times New Roman" panose="02020603050405020304" pitchFamily="18" charset="0"/>
                <a:ea typeface="宋体" panose="02010600030101010101" pitchFamily="2" charset="-122"/>
              </a:rPr>
              <a:t>3.</a:t>
            </a:r>
            <a:r>
              <a:rPr lang="zh-CN" altLang="zh-CN" sz="2800" b="1" dirty="0">
                <a:latin typeface="Times New Roman" panose="02020603050405020304" pitchFamily="18" charset="0"/>
              </a:rPr>
              <a:t>两个减小误差的实验要求</a:t>
            </a:r>
            <a:endParaRPr lang="zh-CN" altLang="zh-CN" sz="1100" b="1" dirty="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实验时，应尽可能将大头针竖直插在纸上，且</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和</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之间、</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3</a:t>
            </a:r>
            <a:r>
              <a:rPr lang="zh-CN" altLang="zh-CN" sz="2800" dirty="0">
                <a:latin typeface="Times New Roman" panose="02020603050405020304" pitchFamily="18" charset="0"/>
                <a:ea typeface="宋体" panose="02010600030101010101" pitchFamily="2" charset="-122"/>
              </a:rPr>
              <a:t>和</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4</a:t>
            </a:r>
            <a:r>
              <a:rPr lang="zh-CN" altLang="zh-CN" sz="2800" dirty="0">
                <a:latin typeface="Times New Roman" panose="02020603050405020304" pitchFamily="18" charset="0"/>
                <a:ea typeface="宋体" panose="02010600030101010101" pitchFamily="2" charset="-122"/>
              </a:rPr>
              <a:t>之间、</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和</a:t>
            </a:r>
            <a:r>
              <a:rPr lang="en-US" altLang="zh-CN" sz="2800" i="1" dirty="0">
                <a:latin typeface="Times New Roman" panose="02020603050405020304" pitchFamily="18" charset="0"/>
                <a:ea typeface="宋体" panose="02010600030101010101" pitchFamily="2" charset="-122"/>
              </a:rPr>
              <a:t>O</a:t>
            </a:r>
            <a:r>
              <a:rPr lang="zh-CN" altLang="zh-CN"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3</a:t>
            </a:r>
            <a:r>
              <a:rPr lang="zh-CN" altLang="zh-CN" sz="2800" dirty="0">
                <a:latin typeface="Times New Roman" panose="02020603050405020304" pitchFamily="18" charset="0"/>
                <a:ea typeface="宋体" panose="02010600030101010101" pitchFamily="2" charset="-122"/>
              </a:rPr>
              <a:t>与</a:t>
            </a:r>
            <a:r>
              <a:rPr lang="en-US" altLang="zh-CN" sz="2800" i="1" dirty="0">
                <a:latin typeface="Times New Roman" panose="02020603050405020304" pitchFamily="18" charset="0"/>
                <a:ea typeface="宋体" panose="02010600030101010101" pitchFamily="2" charset="-122"/>
              </a:rPr>
              <a:t>O'</a:t>
            </a:r>
            <a:r>
              <a:rPr lang="zh-CN" altLang="zh-CN" sz="2800" dirty="0">
                <a:latin typeface="Times New Roman" panose="02020603050405020304" pitchFamily="18" charset="0"/>
                <a:ea typeface="宋体" panose="02010600030101010101" pitchFamily="2" charset="-122"/>
              </a:rPr>
              <a:t>之间距离要稍大一些。</a:t>
            </a:r>
            <a:endParaRPr lang="zh-CN" altLang="zh-CN" sz="1100" dirty="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入射角</a:t>
            </a:r>
            <a:r>
              <a:rPr lang="en-US" altLang="zh-CN" sz="2800" i="1" dirty="0">
                <a:latin typeface="Times New Roman" panose="02020603050405020304" pitchFamily="18" charset="0"/>
                <a:ea typeface="宋体" panose="02010600030101010101" pitchFamily="2" charset="-122"/>
              </a:rPr>
              <a:t>θ</a:t>
            </a:r>
            <a:r>
              <a:rPr lang="en-US" altLang="zh-CN" sz="2800" baseline="-250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不宜太大</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ea typeface="宋体" panose="02010600030101010101" pitchFamily="2" charset="-122"/>
              </a:rPr>
              <a:t>接近</a:t>
            </a:r>
            <a:r>
              <a:rPr lang="en-US" altLang="zh-CN" sz="2800" dirty="0">
                <a:latin typeface="Times New Roman" panose="02020603050405020304" pitchFamily="18" charset="0"/>
                <a:ea typeface="宋体" panose="02010600030101010101" pitchFamily="2" charset="-122"/>
              </a:rPr>
              <a:t>90°)</a:t>
            </a:r>
            <a:r>
              <a:rPr lang="zh-CN" altLang="zh-CN" sz="2800" dirty="0">
                <a:latin typeface="Times New Roman" panose="02020603050405020304" pitchFamily="18" charset="0"/>
                <a:ea typeface="宋体" panose="02010600030101010101" pitchFamily="2" charset="-122"/>
              </a:rPr>
              <a:t>，也不宜太小</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ea typeface="宋体" panose="02010600030101010101" pitchFamily="2" charset="-122"/>
              </a:rPr>
              <a:t>接近</a:t>
            </a:r>
            <a:r>
              <a:rPr lang="en-US" altLang="zh-CN" sz="2800" dirty="0">
                <a:latin typeface="Times New Roman" panose="02020603050405020304" pitchFamily="18" charset="0"/>
                <a:ea typeface="宋体" panose="02010600030101010101" pitchFamily="2" charset="-122"/>
              </a:rPr>
              <a:t>0°)</a:t>
            </a:r>
            <a:r>
              <a:rPr lang="zh-CN" altLang="zh-CN" sz="2800" dirty="0">
                <a:latin typeface="Times New Roman" panose="02020603050405020304" pitchFamily="18" charset="0"/>
                <a:ea typeface="宋体" panose="02010600030101010101" pitchFamily="2" charset="-122"/>
              </a:rPr>
              <a:t>，当</a:t>
            </a:r>
            <a:r>
              <a:rPr lang="en-US" altLang="zh-CN" sz="2800" i="1" dirty="0">
                <a:latin typeface="Times New Roman" panose="02020603050405020304" pitchFamily="18" charset="0"/>
                <a:ea typeface="宋体" panose="02010600030101010101" pitchFamily="2" charset="-122"/>
              </a:rPr>
              <a:t>θ</a:t>
            </a:r>
            <a:r>
              <a:rPr lang="en-US" altLang="zh-CN" sz="2800" baseline="-250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太大时，反射光较强，出射光较弱，当</a:t>
            </a:r>
            <a:r>
              <a:rPr lang="en-US" altLang="zh-CN" sz="2800" i="1" dirty="0">
                <a:latin typeface="Times New Roman" panose="02020603050405020304" pitchFamily="18" charset="0"/>
                <a:ea typeface="宋体" panose="02010600030101010101" pitchFamily="2" charset="-122"/>
              </a:rPr>
              <a:t>θ</a:t>
            </a:r>
            <a:r>
              <a:rPr lang="en-US" altLang="zh-CN" sz="2800" baseline="-250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太小时，入射角、折射角测量的相对误差较大。</a:t>
            </a:r>
            <a:endParaRPr lang="zh-CN" altLang="zh-CN" sz="1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377147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98820"/>
            <a:ext cx="9468026" cy="332398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楷体" panose="02010609060101010101" pitchFamily="49" charset="-122"/>
              </a:rPr>
              <a:t>(</a:t>
            </a:r>
            <a:r>
              <a:rPr lang="en-US" altLang="zh-CN" sz="2800" dirty="0">
                <a:latin typeface="Times New Roman" panose="02020603050405020304" pitchFamily="18" charset="0"/>
                <a:ea typeface="宋体" panose="02010600030101010101" pitchFamily="2" charset="-122"/>
              </a:rPr>
              <a:t>2024·</a:t>
            </a:r>
            <a:r>
              <a:rPr lang="zh-CN" altLang="zh-CN" sz="2800" dirty="0">
                <a:latin typeface="Times New Roman" panose="02020603050405020304" pitchFamily="18" charset="0"/>
                <a:ea typeface="楷体" panose="02010609060101010101" pitchFamily="49" charset="-122"/>
              </a:rPr>
              <a:t>安徽卷</a:t>
            </a:r>
            <a:r>
              <a:rPr lang="en-US" altLang="zh-CN" sz="2800" dirty="0">
                <a:latin typeface="Times New Roman" panose="02020603050405020304" pitchFamily="18" charset="0"/>
                <a:ea typeface="宋体" panose="02010600030101010101" pitchFamily="2" charset="-122"/>
              </a:rPr>
              <a:t>·11</a:t>
            </a:r>
            <a:r>
              <a:rPr lang="en-US" altLang="zh-CN" sz="2800" dirty="0">
                <a:latin typeface="Times New Roman" panose="02020603050405020304" pitchFamily="18" charset="0"/>
                <a:ea typeface="楷体" panose="02010609060101010101" pitchFamily="49" charset="-122"/>
              </a:rPr>
              <a:t>)</a:t>
            </a:r>
            <a:r>
              <a:rPr lang="zh-CN" altLang="zh-CN" sz="2800" dirty="0">
                <a:latin typeface="Times New Roman" panose="02020603050405020304" pitchFamily="18" charset="0"/>
                <a:ea typeface="宋体" panose="02010600030101010101" pitchFamily="2" charset="-122"/>
              </a:rPr>
              <a:t>某实验小组做</a:t>
            </a:r>
            <a:r>
              <a:rPr lang="en-US" altLang="zh-CN" sz="2800" dirty="0">
                <a:latin typeface="宋体" panose="02010600030101010101" pitchFamily="2" charset="-122"/>
                <a:ea typeface="宋体" panose="02010600030101010101" pitchFamily="2" charset="-122"/>
              </a:rPr>
              <a:t>“</a:t>
            </a:r>
            <a:r>
              <a:rPr lang="zh-CN" altLang="zh-CN" sz="2800" dirty="0">
                <a:latin typeface="Times New Roman" panose="02020603050405020304" pitchFamily="18" charset="0"/>
                <a:ea typeface="宋体" panose="02010600030101010101" pitchFamily="2" charset="-122"/>
              </a:rPr>
              <a:t>测量玻璃的折射率</a:t>
            </a:r>
            <a:r>
              <a:rPr lang="en-US" altLang="zh-CN" sz="2800" dirty="0">
                <a:latin typeface="宋体" panose="02010600030101010101" pitchFamily="2" charset="-122"/>
                <a:ea typeface="宋体" panose="02010600030101010101" pitchFamily="2" charset="-122"/>
              </a:rPr>
              <a:t>”</a:t>
            </a:r>
            <a:r>
              <a:rPr lang="zh-CN" altLang="zh-CN" sz="2800" dirty="0">
                <a:latin typeface="Times New Roman" panose="02020603050405020304" pitchFamily="18" charset="0"/>
                <a:ea typeface="宋体" panose="02010600030101010101" pitchFamily="2" charset="-122"/>
              </a:rPr>
              <a:t>及拓展探究实验。</a:t>
            </a:r>
            <a:endParaRPr lang="zh-CN" altLang="zh-CN" sz="1100" dirty="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为测量玻璃的折射率，按如图甲所示进行实验，以下表述正确的一项是</a:t>
            </a:r>
            <a:r>
              <a:rPr lang="zh-CN" altLang="zh-CN" sz="2800" u="sng" dirty="0">
                <a:latin typeface="Times New Roman" panose="02020603050405020304" pitchFamily="18" charset="0"/>
                <a:ea typeface="宋体" panose="02010600030101010101" pitchFamily="2" charset="-122"/>
              </a:rPr>
              <a:t>　　　</a:t>
            </a:r>
            <a:r>
              <a:rPr lang="zh-CN" altLang="zh-CN" sz="2800"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ea typeface="宋体" panose="02010600030101010101" pitchFamily="2" charset="-122"/>
              </a:rPr>
              <a:t>填正确答案标号</a:t>
            </a:r>
            <a:r>
              <a:rPr lang="en-US" altLang="zh-CN" sz="2800" dirty="0">
                <a:latin typeface="Times New Roman" panose="02020603050405020304" pitchFamily="18" charset="0"/>
                <a:ea typeface="宋体" panose="02010600030101010101" pitchFamily="2" charset="-122"/>
              </a:rPr>
              <a:t>) </a:t>
            </a:r>
            <a:endParaRPr lang="zh-CN" altLang="zh-CN" sz="1100" dirty="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A.</a:t>
            </a:r>
            <a:r>
              <a:rPr lang="zh-CN" altLang="zh-CN" sz="2800" dirty="0">
                <a:latin typeface="Times New Roman" panose="02020603050405020304" pitchFamily="18" charset="0"/>
                <a:ea typeface="宋体" panose="02010600030101010101" pitchFamily="2" charset="-122"/>
              </a:rPr>
              <a:t>用笔在白纸上沿着玻璃砖上边和下边分别画出直线</a:t>
            </a:r>
            <a:r>
              <a:rPr lang="en-US" altLang="zh-CN" sz="2800" i="1" dirty="0">
                <a:latin typeface="Times New Roman" panose="02020603050405020304" pitchFamily="18" charset="0"/>
                <a:ea typeface="宋体" panose="02010600030101010101" pitchFamily="2" charset="-122"/>
              </a:rPr>
              <a:t>a</a:t>
            </a:r>
            <a:r>
              <a:rPr lang="zh-CN" altLang="zh-CN" sz="2800" dirty="0">
                <a:latin typeface="Times New Roman" panose="02020603050405020304" pitchFamily="18" charset="0"/>
                <a:ea typeface="宋体" panose="02010600030101010101" pitchFamily="2" charset="-122"/>
              </a:rPr>
              <a:t>和</a:t>
            </a:r>
            <a:r>
              <a:rPr lang="en-US" altLang="zh-CN" sz="2800" i="1" dirty="0">
                <a:latin typeface="Times New Roman" panose="02020603050405020304" pitchFamily="18" charset="0"/>
                <a:ea typeface="宋体" panose="02010600030101010101" pitchFamily="2" charset="-122"/>
              </a:rPr>
              <a:t>a</a:t>
            </a:r>
            <a:r>
              <a:rPr lang="en-US" altLang="zh-CN" sz="2800" i="1" dirty="0" smtClean="0">
                <a:latin typeface="Times New Roman" panose="02020603050405020304" pitchFamily="18" charset="0"/>
                <a:ea typeface="宋体" panose="02010600030101010101" pitchFamily="2" charset="-122"/>
              </a:rPr>
              <a:t>'</a:t>
            </a:r>
            <a:endParaRPr lang="zh-CN" altLang="zh-CN" sz="1100" dirty="0">
              <a:latin typeface="Times New Roman" panose="02020603050405020304" pitchFamily="18" charset="0"/>
              <a:ea typeface="宋体" panose="02010600030101010101" pitchFamily="2" charset="-122"/>
            </a:endParaRPr>
          </a:p>
        </p:txBody>
      </p:sp>
      <p:sp>
        <p:nvSpPr>
          <p:cNvPr id="9" name="剪去对角的矩形 8"/>
          <p:cNvSpPr/>
          <p:nvPr/>
        </p:nvSpPr>
        <p:spPr>
          <a:xfrm>
            <a:off x="0" y="327377"/>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mtClean="0">
                <a:solidFill>
                  <a:prstClr val="white"/>
                </a:solidFill>
                <a:sym typeface="+mn-ea"/>
              </a:rPr>
              <a:t>例</a:t>
            </a:r>
            <a:r>
              <a:rPr lang="en-US" altLang="zh-CN" smtClean="0">
                <a:solidFill>
                  <a:prstClr val="white"/>
                </a:solidFill>
                <a:sym typeface="+mn-ea"/>
              </a:rPr>
              <a:t>3</a:t>
            </a:r>
            <a:endParaRPr lang="zh-CN" altLang="en-US" dirty="0">
              <a:solidFill>
                <a:prstClr val="white"/>
              </a:solidFill>
              <a:sym typeface="+mn-ea"/>
            </a:endParaRPr>
          </a:p>
        </p:txBody>
      </p:sp>
      <p:sp>
        <p:nvSpPr>
          <p:cNvPr id="5" name="矩形 4"/>
          <p:cNvSpPr/>
          <p:nvPr/>
        </p:nvSpPr>
        <p:spPr>
          <a:xfrm>
            <a:off x="3286894" y="2119698"/>
            <a:ext cx="423514" cy="523220"/>
          </a:xfrm>
          <a:prstGeom prst="rect">
            <a:avLst/>
          </a:prstGeom>
        </p:spPr>
        <p:txBody>
          <a:bodyPr wrap="none">
            <a:spAutoFit/>
          </a:bodyPr>
          <a:lstStyle/>
          <a:p>
            <a:r>
              <a:rPr lang="en-US" altLang="zh-CN" sz="28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dirty="0">
              <a:solidFill>
                <a:prstClr val="black"/>
              </a:solidFill>
            </a:endParaRPr>
          </a:p>
        </p:txBody>
      </p:sp>
      <p:pic>
        <p:nvPicPr>
          <p:cNvPr id="6" name="image127.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57232" y="391506"/>
            <a:ext cx="2070622" cy="2637968"/>
          </a:xfrm>
          <a:prstGeom prst="rect">
            <a:avLst/>
          </a:prstGeom>
          <a:noFill/>
          <a:ln>
            <a:noFill/>
          </a:ln>
        </p:spPr>
      </p:pic>
      <p:sp>
        <p:nvSpPr>
          <p:cNvPr id="7" name="矩形 6"/>
          <p:cNvSpPr/>
          <p:nvPr/>
        </p:nvSpPr>
        <p:spPr>
          <a:xfrm>
            <a:off x="389206" y="3274159"/>
            <a:ext cx="11412000" cy="3323987"/>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B.</a:t>
            </a:r>
            <a:r>
              <a:rPr lang="zh-CN" altLang="zh-CN" sz="2800" dirty="0">
                <a:latin typeface="Times New Roman" panose="02020603050405020304" pitchFamily="18" charset="0"/>
                <a:ea typeface="宋体" panose="02010600030101010101" pitchFamily="2" charset="-122"/>
              </a:rPr>
              <a:t>在玻璃砖一侧插上大头针</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，眼睛在另一侧透过玻璃砖看两个大</a:t>
            </a:r>
            <a:endParaRPr lang="en-US" altLang="zh-CN" sz="2800" dirty="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    </a:t>
            </a:r>
            <a:r>
              <a:rPr lang="zh-CN" altLang="zh-CN" sz="2800" dirty="0">
                <a:latin typeface="Times New Roman" panose="02020603050405020304" pitchFamily="18" charset="0"/>
                <a:ea typeface="宋体" panose="02010600030101010101" pitchFamily="2" charset="-122"/>
              </a:rPr>
              <a:t>头针，使</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把</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挡住，这样就可以确定入射光线和入射点</a:t>
            </a:r>
            <a:r>
              <a:rPr lang="en-US" altLang="zh-CN" sz="2800" i="1" dirty="0">
                <a:latin typeface="Times New Roman" panose="02020603050405020304" pitchFamily="18" charset="0"/>
                <a:ea typeface="宋体" panose="02010600030101010101" pitchFamily="2" charset="-122"/>
              </a:rPr>
              <a:t>O</a:t>
            </a:r>
            <a:r>
              <a:rPr lang="en-US" altLang="zh-CN" sz="2800" baseline="-250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。在眼睛</a:t>
            </a:r>
            <a:endParaRPr lang="en-US" altLang="zh-CN" sz="2800" dirty="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    </a:t>
            </a:r>
            <a:r>
              <a:rPr lang="zh-CN" altLang="zh-CN" sz="2800" dirty="0">
                <a:latin typeface="Times New Roman" panose="02020603050405020304" pitchFamily="18" charset="0"/>
                <a:ea typeface="宋体" panose="02010600030101010101" pitchFamily="2" charset="-122"/>
              </a:rPr>
              <a:t>这一侧，插上大头针</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3</a:t>
            </a:r>
            <a:r>
              <a:rPr lang="zh-CN" altLang="zh-CN" sz="2800" dirty="0">
                <a:latin typeface="Times New Roman" panose="02020603050405020304" pitchFamily="18" charset="0"/>
                <a:ea typeface="宋体" panose="02010600030101010101" pitchFamily="2" charset="-122"/>
              </a:rPr>
              <a:t>，使它把</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都挡住，再插上大头针</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4</a:t>
            </a:r>
            <a:r>
              <a:rPr lang="zh-CN" altLang="zh-CN" sz="2800" dirty="0">
                <a:latin typeface="Times New Roman" panose="02020603050405020304" pitchFamily="18" charset="0"/>
                <a:ea typeface="宋体" panose="02010600030101010101" pitchFamily="2" charset="-122"/>
              </a:rPr>
              <a:t>，使</a:t>
            </a:r>
            <a:endParaRPr lang="en-US" altLang="zh-CN" sz="2800" dirty="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    </a:t>
            </a:r>
            <a:r>
              <a:rPr lang="zh-CN" altLang="zh-CN" sz="2800" dirty="0">
                <a:latin typeface="Times New Roman" panose="02020603050405020304" pitchFamily="18" charset="0"/>
                <a:ea typeface="宋体" panose="02010600030101010101" pitchFamily="2" charset="-122"/>
              </a:rPr>
              <a:t>它把</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3</a:t>
            </a:r>
            <a:r>
              <a:rPr lang="zh-CN" altLang="zh-CN" sz="2800" dirty="0">
                <a:latin typeface="Times New Roman" panose="02020603050405020304" pitchFamily="18" charset="0"/>
                <a:ea typeface="宋体" panose="02010600030101010101" pitchFamily="2" charset="-122"/>
              </a:rPr>
              <a:t>都挡住，这样就可以确定出射光线和出射点</a:t>
            </a:r>
            <a:r>
              <a:rPr lang="en-US" altLang="zh-CN" sz="2800" i="1" dirty="0">
                <a:latin typeface="Times New Roman" panose="02020603050405020304" pitchFamily="18" charset="0"/>
                <a:ea typeface="宋体" panose="02010600030101010101" pitchFamily="2" charset="-122"/>
              </a:rPr>
              <a:t>O</a:t>
            </a:r>
            <a:r>
              <a:rPr lang="en-US" altLang="zh-CN" sz="2800" baseline="-25000" dirty="0">
                <a:latin typeface="Times New Roman" panose="02020603050405020304" pitchFamily="18" charset="0"/>
                <a:ea typeface="宋体" panose="02010600030101010101" pitchFamily="2" charset="-122"/>
              </a:rPr>
              <a:t>2</a:t>
            </a:r>
            <a:endParaRPr lang="zh-CN" altLang="zh-CN" sz="1100" dirty="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C.</a:t>
            </a:r>
            <a:r>
              <a:rPr lang="zh-CN" altLang="zh-CN" sz="2800" dirty="0">
                <a:latin typeface="Times New Roman" panose="02020603050405020304" pitchFamily="18" charset="0"/>
                <a:ea typeface="宋体" panose="02010600030101010101" pitchFamily="2" charset="-122"/>
              </a:rPr>
              <a:t>实验时入射角</a:t>
            </a:r>
            <a:r>
              <a:rPr lang="en-US" altLang="zh-CN" sz="2800" i="1" dirty="0">
                <a:latin typeface="Times New Roman" panose="02020603050405020304" pitchFamily="18" charset="0"/>
                <a:ea typeface="宋体" panose="02010600030101010101" pitchFamily="2" charset="-122"/>
              </a:rPr>
              <a:t>θ</a:t>
            </a:r>
            <a:r>
              <a:rPr lang="en-US" altLang="zh-CN" sz="2800" baseline="-250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应尽量小一些，以减小实验误差</a:t>
            </a:r>
            <a:endParaRPr lang="zh-CN" altLang="zh-CN" sz="1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6075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F75B02E5-4298-7D87-6C4E-DE96B625F133}"/>
              </a:ext>
            </a:extLst>
          </p:cNvPr>
          <p:cNvSpPr/>
          <p:nvPr/>
        </p:nvSpPr>
        <p:spPr>
          <a:xfrm>
            <a:off x="334566" y="2354530"/>
            <a:ext cx="11377264" cy="861774"/>
          </a:xfrm>
          <a:prstGeom prst="rect">
            <a:avLst/>
          </a:prstGeom>
        </p:spPr>
        <p:txBody>
          <a:bodyPr wrap="square">
            <a:spAutoFit/>
          </a:bodyPr>
          <a:lstStyle/>
          <a:p>
            <a:r>
              <a:rPr lang="zh-CN" altLang="en-US" sz="4800" b="1">
                <a:latin typeface="微软雅黑" panose="020B0503020204020204" charset="-122"/>
                <a:ea typeface="微软雅黑" panose="020B0503020204020204" charset="-122"/>
                <a:cs typeface="微软雅黑" panose="020B0503020204020204" charset="-122"/>
              </a:rPr>
              <a:t>考点一 　用油膜法估测油酸分子的大小</a:t>
            </a:r>
            <a:endParaRPr lang="zh-CN" altLang="en-US" sz="4800" dirty="0"/>
          </a:p>
        </p:txBody>
      </p:sp>
      <p:sp>
        <p:nvSpPr>
          <p:cNvPr id="4" name="矩形 3">
            <a:extLst>
              <a:ext uri="{FF2B5EF4-FFF2-40B4-BE49-F238E27FC236}">
                <a16:creationId xmlns="" xmlns:a16="http://schemas.microsoft.com/office/drawing/2014/main" id="{97E0E636-37AB-041F-C02F-294C2FAD9BBA}"/>
              </a:ext>
            </a:extLst>
          </p:cNvPr>
          <p:cNvSpPr/>
          <p:nvPr/>
        </p:nvSpPr>
        <p:spPr>
          <a:xfrm>
            <a:off x="-240673" y="2187812"/>
            <a:ext cx="11664471"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58277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10" name="组合 9"/>
          <p:cNvGrpSpPr/>
          <p:nvPr/>
        </p:nvGrpSpPr>
        <p:grpSpPr>
          <a:xfrm>
            <a:off x="0" y="693490"/>
            <a:ext cx="11783838" cy="4952708"/>
            <a:chOff x="0" y="268558"/>
            <a:chExt cx="11783838" cy="4952708"/>
          </a:xfrm>
        </p:grpSpPr>
        <p:sp>
          <p:nvSpPr>
            <p:cNvPr id="12" name="矩形 11"/>
            <p:cNvSpPr/>
            <p:nvPr/>
          </p:nvSpPr>
          <p:spPr>
            <a:xfrm>
              <a:off x="389206" y="686435"/>
              <a:ext cx="11394632" cy="4534831"/>
            </a:xfrm>
            <a:prstGeom prst="rect">
              <a:avLst/>
            </a:prstGeom>
          </p:spPr>
          <p:txBody>
            <a:bodyPr wrap="square">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在白纸上画出一条直线</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作为界面，把长方体玻璃砖放在白纸上，使它的一个长边与</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对齐。用直尺或者三角板轻靠在玻璃砖的另一长边，按住直尺或三角板不动，将玻璃砖取下，画出直线</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代表玻璃砖的另一边，而不能用笔在白纸上沿着玻璃砖上边和下边分别画出直线</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项实验操作正确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实验</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时入射角</a:t>
              </a:r>
              <a:r>
                <a:rPr lang="en-US" altLang="zh-CN" sz="2800" i="1">
                  <a:latin typeface="Times New Roman" panose="02020603050405020304" pitchFamily="18" charset="0"/>
                  <a:ea typeface="宋体" panose="02010600030101010101" pitchFamily="2" charset="-122"/>
                </a:rPr>
                <a:t>θ</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应尽量大一些，但也不能太大</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接近</a:t>
              </a:r>
              <a:r>
                <a:rPr lang="en-US" altLang="zh-CN" sz="2800">
                  <a:latin typeface="Times New Roman" panose="02020603050405020304" pitchFamily="18" charset="0"/>
                  <a:ea typeface="宋体" panose="02010600030101010101" pitchFamily="2" charset="-122"/>
                </a:rPr>
                <a:t>90°</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，以减小实验误差，故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1100">
                <a:solidFill>
                  <a:prstClr val="black"/>
                </a:solidFill>
                <a:latin typeface="Times New Roman" panose="02020603050405020304" pitchFamily="18" charset="0"/>
                <a:ea typeface="宋体" panose="02010600030101010101" pitchFamily="2" charset="-122"/>
              </a:endParaRPr>
            </a:p>
          </p:txBody>
        </p:sp>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59968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03364"/>
            <a:ext cx="11394632" cy="3323987"/>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为探究介质折射率与光的频率的关系，分别用一束红光和一束绿光从同一点入射到空气与玻璃的分界面。保持相同的入射角，根据实验结果作出光路图，并标记红光和绿光，如图乙所示。此实验初步表明：对于同一种介质，折射率与光的频率有关。频率大，折射率</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大</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小</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5" name="矩形 4"/>
          <p:cNvSpPr/>
          <p:nvPr/>
        </p:nvSpPr>
        <p:spPr>
          <a:xfrm>
            <a:off x="9362102" y="2402518"/>
            <a:ext cx="543739"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宋体" panose="02010600030101010101" pitchFamily="2" charset="-122"/>
              </a:rPr>
              <a:t>大</a:t>
            </a:r>
            <a:endParaRPr lang="zh-CN" altLang="en-US">
              <a:solidFill>
                <a:prstClr val="black"/>
              </a:solidFill>
            </a:endParaRPr>
          </a:p>
        </p:txBody>
      </p:sp>
      <p:pic>
        <p:nvPicPr>
          <p:cNvPr id="6" name="image128.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64360"/>
          <a:stretch/>
        </p:blipFill>
        <p:spPr bwMode="auto">
          <a:xfrm>
            <a:off x="4844167" y="4005858"/>
            <a:ext cx="2502079" cy="2160240"/>
          </a:xfrm>
          <a:prstGeom prst="rect">
            <a:avLst/>
          </a:prstGeom>
          <a:noFill/>
          <a:ln>
            <a:noFill/>
          </a:ln>
        </p:spPr>
      </p:pic>
    </p:spTree>
    <p:extLst>
      <p:ext uri="{BB962C8B-B14F-4D97-AF65-F5344CB8AC3E}">
        <p14:creationId xmlns:p14="http://schemas.microsoft.com/office/powerpoint/2010/main" val="409164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1413570"/>
            <a:ext cx="11783838" cy="2821805"/>
            <a:chOff x="0" y="268558"/>
            <a:chExt cx="11783838" cy="2821805"/>
          </a:xfrm>
        </p:grpSpPr>
        <mc:AlternateContent xmlns:mc="http://schemas.openxmlformats.org/markup-compatibility/2006" xmlns:a14="http://schemas.microsoft.com/office/drawing/2010/main">
          <mc:Choice Requires="a14">
            <p:sp>
              <p:nvSpPr>
                <p:cNvPr id="12" name="矩形 11"/>
                <p:cNvSpPr/>
                <p:nvPr/>
              </p:nvSpPr>
              <p:spPr>
                <a:xfrm>
                  <a:off x="389206" y="686435"/>
                  <a:ext cx="11394632" cy="240392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由题图乙可知，入射角相同，绿光的折射角小于红光的折射角，根据光的折射定律</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𝛼</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𝛽</m:t>
                          </m:r>
                        </m:den>
                      </m:f>
                    </m:oMath>
                  </a14:m>
                  <a:r>
                    <a:rPr lang="zh-CN" altLang="zh-CN" sz="2800">
                      <a:effectLst/>
                      <a:latin typeface="Times New Roman" panose="02020603050405020304" pitchFamily="18" charset="0"/>
                      <a:ea typeface="楷体" panose="02010609060101010101" pitchFamily="49" charset="-122"/>
                    </a:rPr>
                    <a:t>可知绿光的折射率大于红光的折射率，又因为绿光的频率大于红光的频率，所以频率大，折射率大。</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686435"/>
                  <a:ext cx="11394632" cy="2403928"/>
                </a:xfrm>
                <a:prstGeom prst="rect">
                  <a:avLst/>
                </a:prstGeom>
                <a:blipFill rotWithShape="0">
                  <a:blip r:embed="rId2"/>
                  <a:stretch>
                    <a:fillRect l="-1124" b="-1772"/>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0215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03364"/>
            <a:ext cx="11394632" cy="3323987"/>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为探究折射率与介质材料的关系，用同一束激光分别入射玻璃砖和某透明介质，如图丙、</a:t>
            </a:r>
            <a:r>
              <a:rPr lang="zh-CN" altLang="zh-CN" sz="2800" smtClean="0">
                <a:latin typeface="Times New Roman" panose="02020603050405020304" pitchFamily="18" charset="0"/>
                <a:ea typeface="宋体" panose="02010600030101010101" pitchFamily="2" charset="-122"/>
              </a:rPr>
              <a:t>丁所</a:t>
            </a:r>
            <a:r>
              <a:rPr lang="zh-CN" altLang="zh-CN" sz="2800">
                <a:latin typeface="Times New Roman" panose="02020603050405020304" pitchFamily="18" charset="0"/>
                <a:ea typeface="宋体" panose="02010600030101010101" pitchFamily="2" charset="-122"/>
              </a:rPr>
              <a:t>示。保持相同的入射角</a:t>
            </a:r>
            <a:r>
              <a:rPr lang="en-US" altLang="zh-CN" sz="2800" i="1">
                <a:latin typeface="Times New Roman" panose="02020603050405020304" pitchFamily="18" charset="0"/>
                <a:ea typeface="宋体" panose="02010600030101010101" pitchFamily="2" charset="-122"/>
              </a:rPr>
              <a:t>α</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，测得折射角分别为</a:t>
            </a:r>
            <a:r>
              <a:rPr lang="en-US" altLang="zh-CN" sz="2800" i="1">
                <a:latin typeface="Times New Roman" panose="02020603050405020304" pitchFamily="18" charset="0"/>
                <a:ea typeface="宋体" panose="02010600030101010101" pitchFamily="2" charset="-122"/>
              </a:rPr>
              <a:t>α</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α</a:t>
            </a:r>
            <a:r>
              <a:rPr lang="en-US" altLang="zh-CN" sz="2800" baseline="-25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α</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&lt;</a:t>
            </a:r>
            <a:r>
              <a:rPr lang="en-US" altLang="zh-CN" sz="2800" i="1">
                <a:latin typeface="Times New Roman" panose="02020603050405020304" pitchFamily="18" charset="0"/>
                <a:ea typeface="宋体" panose="02010600030101010101" pitchFamily="2" charset="-122"/>
              </a:rPr>
              <a:t>α</a:t>
            </a:r>
            <a:r>
              <a:rPr lang="en-US" altLang="zh-CN" sz="2800" baseline="-25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，则玻璃和该介质的折射率大小关系为</a:t>
            </a:r>
            <a:r>
              <a:rPr lang="en-US" altLang="zh-CN" sz="2800" i="1">
                <a:latin typeface="Times New Roman" panose="02020603050405020304" pitchFamily="18" charset="0"/>
                <a:ea typeface="宋体" panose="02010600030101010101" pitchFamily="2" charset="-122"/>
              </a:rPr>
              <a:t>n</a:t>
            </a:r>
            <a:r>
              <a:rPr lang="zh-CN" altLang="zh-CN" sz="2800" baseline="-25000">
                <a:latin typeface="Times New Roman" panose="02020603050405020304" pitchFamily="18" charset="0"/>
                <a:ea typeface="宋体" panose="02010600030101010101" pitchFamily="2" charset="-122"/>
              </a:rPr>
              <a:t>玻璃</a:t>
            </a:r>
            <a:r>
              <a:rPr lang="zh-CN" altLang="zh-CN" sz="2800" u="sng">
                <a:latin typeface="Times New Roman" panose="02020603050405020304" pitchFamily="18" charset="0"/>
                <a:ea typeface="宋体" panose="02010600030101010101" pitchFamily="2" charset="-122"/>
              </a:rPr>
              <a:t>　　　　</a:t>
            </a:r>
            <a:r>
              <a:rPr lang="en-US" altLang="zh-CN" sz="2800" i="1">
                <a:latin typeface="Times New Roman" panose="02020603050405020304" pitchFamily="18" charset="0"/>
                <a:ea typeface="宋体" panose="02010600030101010101" pitchFamily="2" charset="-122"/>
              </a:rPr>
              <a:t>n</a:t>
            </a:r>
            <a:r>
              <a:rPr lang="zh-CN" altLang="zh-CN" sz="2800" baseline="-25000">
                <a:latin typeface="Times New Roman" panose="02020603050405020304" pitchFamily="18" charset="0"/>
                <a:ea typeface="宋体" panose="02010600030101010101" pitchFamily="2" charset="-122"/>
              </a:rPr>
              <a:t>介质</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&gt;</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&lt;</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。此实验初步表明：对于一定频率的光，折射率与介质材料有关。</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5" name="矩形 4"/>
          <p:cNvSpPr/>
          <p:nvPr/>
        </p:nvSpPr>
        <p:spPr>
          <a:xfrm>
            <a:off x="9616044" y="1803747"/>
            <a:ext cx="38664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&gt;</a:t>
            </a:r>
            <a:endParaRPr lang="zh-CN" altLang="en-US">
              <a:solidFill>
                <a:prstClr val="black"/>
              </a:solidFill>
            </a:endParaRPr>
          </a:p>
        </p:txBody>
      </p:sp>
      <p:pic>
        <p:nvPicPr>
          <p:cNvPr id="6" name="image128.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3589"/>
          <a:stretch/>
        </p:blipFill>
        <p:spPr bwMode="auto">
          <a:xfrm>
            <a:off x="3764047" y="4005858"/>
            <a:ext cx="4662319" cy="2160240"/>
          </a:xfrm>
          <a:prstGeom prst="rect">
            <a:avLst/>
          </a:prstGeom>
          <a:noFill/>
          <a:ln>
            <a:noFill/>
          </a:ln>
        </p:spPr>
      </p:pic>
      <p:sp>
        <p:nvSpPr>
          <p:cNvPr id="7" name="矩形 6">
            <a:hlinkClick r:id="rId3"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279022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837506"/>
            <a:ext cx="11783838" cy="3888432"/>
            <a:chOff x="0" y="268558"/>
            <a:chExt cx="11783838" cy="3888432"/>
          </a:xfrm>
        </p:grpSpPr>
        <mc:AlternateContent xmlns:mc="http://schemas.openxmlformats.org/markup-compatibility/2006">
          <mc:Choice xmlns:a14="http://schemas.microsoft.com/office/drawing/2010/main" Requires="a14">
            <p:sp>
              <p:nvSpPr>
                <p:cNvPr id="12" name="矩形 11"/>
                <p:cNvSpPr/>
                <p:nvPr/>
              </p:nvSpPr>
              <p:spPr>
                <a:xfrm>
                  <a:off x="389206" y="735348"/>
                  <a:ext cx="11394632" cy="342164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dirty="0">
                      <a:latin typeface="Times New Roman" panose="02020603050405020304" pitchFamily="18" charset="0"/>
                      <a:ea typeface="楷体" panose="02010609060101010101" pitchFamily="49" charset="-122"/>
                    </a:rPr>
                    <a:t>根据折射定律可知，玻璃的折射率为</a:t>
                  </a:r>
                  <a:endParaRPr lang="zh-CN" altLang="zh-CN" sz="2800" dirty="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dirty="0">
                      <a:effectLst/>
                      <a:latin typeface="Times New Roman" panose="02020603050405020304" pitchFamily="18" charset="0"/>
                      <a:ea typeface="宋体" panose="02010600030101010101" pitchFamily="2" charset="-122"/>
                    </a:rPr>
                    <a:t>n</a:t>
                  </a:r>
                  <a:r>
                    <a:rPr lang="zh-CN" altLang="zh-CN" sz="2800" baseline="-25000" dirty="0">
                      <a:effectLst/>
                      <a:latin typeface="Times New Roman" panose="02020603050405020304" pitchFamily="18" charset="0"/>
                      <a:ea typeface="楷体" panose="02010609060101010101" pitchFamily="49" charset="-122"/>
                    </a:rPr>
                    <a:t>玻璃</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 </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𝛼</m:t>
                              </m:r>
                            </m:e>
                            <m:sub>
                              <m:r>
                                <a:rPr lang="en-US" altLang="zh-CN" sz="2800">
                                  <a:effectLst/>
                                  <a:latin typeface="Cambria Math" panose="02040503050406030204" pitchFamily="18" charset="0"/>
                                  <a:ea typeface="宋体" panose="02010600030101010101" pitchFamily="2" charset="-122"/>
                                </a:rPr>
                                <m:t>1</m:t>
                              </m:r>
                            </m:sub>
                          </m:sSub>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 </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𝛼</m:t>
                              </m:r>
                            </m:e>
                            <m:sub>
                              <m:r>
                                <a:rPr lang="en-US" altLang="zh-CN" sz="2800">
                                  <a:effectLst/>
                                  <a:latin typeface="Cambria Math" panose="02040503050406030204" pitchFamily="18" charset="0"/>
                                  <a:ea typeface="宋体" panose="02010600030101010101" pitchFamily="2" charset="-122"/>
                                </a:rPr>
                                <m:t>2</m:t>
                              </m:r>
                            </m:sub>
                          </m:sSub>
                        </m:den>
                      </m:f>
                    </m:oMath>
                  </a14:m>
                  <a:r>
                    <a:rPr lang="zh-CN" altLang="zh-CN" sz="2800" dirty="0">
                      <a:effectLst/>
                      <a:latin typeface="Times New Roman" panose="02020603050405020304" pitchFamily="18" charset="0"/>
                      <a:ea typeface="楷体" panose="02010609060101010101" pitchFamily="49" charset="-122"/>
                    </a:rPr>
                    <a:t>，</a:t>
                  </a:r>
                  <a:endParaRPr lang="zh-CN" altLang="zh-CN" sz="2800" dirty="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dirty="0">
                      <a:effectLst/>
                      <a:latin typeface="Times New Roman" panose="02020603050405020304" pitchFamily="18" charset="0"/>
                      <a:ea typeface="楷体" panose="02010609060101010101" pitchFamily="49" charset="-122"/>
                    </a:rPr>
                    <a:t>该介质的折射率为</a:t>
                  </a:r>
                  <a:r>
                    <a:rPr lang="en-US" altLang="zh-CN" sz="2800" i="1" dirty="0">
                      <a:effectLst/>
                      <a:latin typeface="Times New Roman" panose="02020603050405020304" pitchFamily="18" charset="0"/>
                      <a:ea typeface="宋体" panose="02010600030101010101" pitchFamily="2" charset="-122"/>
                    </a:rPr>
                    <a:t>n</a:t>
                  </a:r>
                  <a:r>
                    <a:rPr lang="zh-CN" altLang="zh-CN" sz="2800" baseline="-25000" dirty="0">
                      <a:effectLst/>
                      <a:latin typeface="Times New Roman" panose="02020603050405020304" pitchFamily="18" charset="0"/>
                      <a:ea typeface="楷体" panose="02010609060101010101" pitchFamily="49" charset="-122"/>
                    </a:rPr>
                    <a:t>介质</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 </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𝛼</m:t>
                              </m:r>
                            </m:e>
                            <m:sub>
                              <m:r>
                                <a:rPr lang="en-US" altLang="zh-CN" sz="2800">
                                  <a:effectLst/>
                                  <a:latin typeface="Cambria Math" panose="02040503050406030204" pitchFamily="18" charset="0"/>
                                  <a:ea typeface="宋体" panose="02010600030101010101" pitchFamily="2" charset="-122"/>
                                </a:rPr>
                                <m:t>1</m:t>
                              </m:r>
                            </m:sub>
                          </m:sSub>
                        </m:num>
                        <m:den>
                          <m:r>
                            <m:rPr>
                              <m:sty m:val="p"/>
                            </m:rPr>
                            <a:rPr lang="en-US" altLang="zh-CN" sz="2800">
                              <a:effectLst/>
                              <a:latin typeface="Cambria Math" panose="02040503050406030204" pitchFamily="18" charset="0"/>
                              <a:ea typeface="宋体" panose="02010600030101010101" pitchFamily="2" charset="-122"/>
                            </a:rPr>
                            <m:t>sin</m:t>
                          </m:r>
                          <m:r>
                            <a:rPr lang="en-US" altLang="zh-CN" sz="2800">
                              <a:effectLst/>
                              <a:latin typeface="Cambria Math" panose="02040503050406030204" pitchFamily="18" charset="0"/>
                              <a:ea typeface="宋体" panose="02010600030101010101" pitchFamily="2" charset="-122"/>
                            </a:rPr>
                            <m:t> </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𝛼</m:t>
                              </m:r>
                            </m:e>
                            <m:sub>
                              <m:r>
                                <a:rPr lang="en-US" altLang="zh-CN" sz="2800">
                                  <a:effectLst/>
                                  <a:latin typeface="Cambria Math" panose="02040503050406030204" pitchFamily="18" charset="0"/>
                                  <a:ea typeface="宋体" panose="02010600030101010101" pitchFamily="2" charset="-122"/>
                                </a:rPr>
                                <m:t>3</m:t>
                              </m:r>
                            </m:sub>
                          </m:sSub>
                        </m:den>
                      </m:f>
                    </m:oMath>
                  </a14:m>
                  <a:r>
                    <a:rPr lang="zh-CN" altLang="zh-CN" sz="2800" dirty="0">
                      <a:effectLst/>
                      <a:latin typeface="Times New Roman" panose="02020603050405020304" pitchFamily="18" charset="0"/>
                      <a:ea typeface="楷体" panose="02010609060101010101" pitchFamily="49" charset="-122"/>
                    </a:rPr>
                    <a:t>，</a:t>
                  </a:r>
                  <a:endParaRPr lang="zh-CN" altLang="zh-CN" sz="2800" dirty="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dirty="0">
                      <a:effectLst/>
                      <a:latin typeface="Times New Roman" panose="02020603050405020304" pitchFamily="18" charset="0"/>
                      <a:ea typeface="楷体" panose="02010609060101010101" pitchFamily="49" charset="-122"/>
                    </a:rPr>
                    <a:t>其中</a:t>
                  </a:r>
                  <a:r>
                    <a:rPr lang="en-US" altLang="zh-CN" sz="2800" i="1" dirty="0">
                      <a:effectLst/>
                      <a:latin typeface="Times New Roman" panose="02020603050405020304" pitchFamily="18" charset="0"/>
                      <a:ea typeface="宋体" panose="02010600030101010101" pitchFamily="2" charset="-122"/>
                    </a:rPr>
                    <a:t>α</a:t>
                  </a:r>
                  <a:r>
                    <a:rPr lang="en-US" altLang="zh-CN" sz="2800" baseline="-25000" dirty="0">
                      <a:effectLst/>
                      <a:latin typeface="Times New Roman" panose="02020603050405020304" pitchFamily="18" charset="0"/>
                      <a:ea typeface="宋体" panose="02010600030101010101" pitchFamily="2" charset="-122"/>
                    </a:rPr>
                    <a:t>2</a:t>
                  </a:r>
                  <a:r>
                    <a:rPr lang="en-US" altLang="zh-CN" sz="2800" dirty="0">
                      <a:effectLst/>
                      <a:latin typeface="Times New Roman" panose="02020603050405020304" pitchFamily="18" charset="0"/>
                      <a:ea typeface="宋体" panose="02010600030101010101" pitchFamily="2" charset="-122"/>
                    </a:rPr>
                    <a:t>&lt;</a:t>
                  </a:r>
                  <a:r>
                    <a:rPr lang="en-US" altLang="zh-CN" sz="2800" i="1" dirty="0">
                      <a:effectLst/>
                      <a:latin typeface="Times New Roman" panose="02020603050405020304" pitchFamily="18" charset="0"/>
                      <a:ea typeface="宋体" panose="02010600030101010101" pitchFamily="2" charset="-122"/>
                    </a:rPr>
                    <a:t>α</a:t>
                  </a:r>
                  <a:r>
                    <a:rPr lang="en-US" altLang="zh-CN" sz="2800" baseline="-25000" dirty="0">
                      <a:effectLst/>
                      <a:latin typeface="Times New Roman" panose="02020603050405020304" pitchFamily="18" charset="0"/>
                      <a:ea typeface="宋体" panose="02010600030101010101" pitchFamily="2" charset="-122"/>
                    </a:rPr>
                    <a:t>3</a:t>
                  </a:r>
                  <a:r>
                    <a:rPr lang="zh-CN" altLang="zh-CN" sz="2800" dirty="0">
                      <a:effectLst/>
                      <a:latin typeface="Times New Roman" panose="02020603050405020304" pitchFamily="18" charset="0"/>
                      <a:ea typeface="楷体" panose="02010609060101010101" pitchFamily="49" charset="-122"/>
                    </a:rPr>
                    <a:t>，所以</a:t>
                  </a:r>
                  <a:r>
                    <a:rPr lang="en-US" altLang="zh-CN" sz="2800" i="1" dirty="0">
                      <a:effectLst/>
                      <a:latin typeface="Times New Roman" panose="02020603050405020304" pitchFamily="18" charset="0"/>
                      <a:ea typeface="宋体" panose="02010600030101010101" pitchFamily="2" charset="-122"/>
                    </a:rPr>
                    <a:t>n</a:t>
                  </a:r>
                  <a:r>
                    <a:rPr lang="zh-CN" altLang="zh-CN" sz="2800" baseline="-25000" dirty="0">
                      <a:effectLst/>
                      <a:latin typeface="Times New Roman" panose="02020603050405020304" pitchFamily="18" charset="0"/>
                      <a:ea typeface="楷体" panose="02010609060101010101" pitchFamily="49" charset="-122"/>
                    </a:rPr>
                    <a:t>玻璃</a:t>
                  </a:r>
                  <a:r>
                    <a:rPr lang="en-US" altLang="zh-CN" sz="2800" dirty="0">
                      <a:effectLst/>
                      <a:latin typeface="Times New Roman" panose="02020603050405020304" pitchFamily="18" charset="0"/>
                      <a:ea typeface="宋体" panose="02010600030101010101" pitchFamily="2" charset="-122"/>
                    </a:rPr>
                    <a:t>&gt;</a:t>
                  </a:r>
                  <a:r>
                    <a:rPr lang="en-US" altLang="zh-CN" sz="2800" i="1" dirty="0">
                      <a:effectLst/>
                      <a:latin typeface="Times New Roman" panose="02020603050405020304" pitchFamily="18" charset="0"/>
                      <a:ea typeface="宋体" panose="02010600030101010101" pitchFamily="2" charset="-122"/>
                    </a:rPr>
                    <a:t>n</a:t>
                  </a:r>
                  <a:r>
                    <a:rPr lang="zh-CN" altLang="zh-CN" sz="2800" baseline="-25000" dirty="0">
                      <a:effectLst/>
                      <a:latin typeface="Times New Roman" panose="02020603050405020304" pitchFamily="18" charset="0"/>
                      <a:ea typeface="楷体" panose="02010609060101010101" pitchFamily="49" charset="-122"/>
                    </a:rPr>
                    <a:t>介质</a:t>
                  </a:r>
                  <a:r>
                    <a:rPr lang="zh-CN" altLang="zh-CN" sz="2800" dirty="0">
                      <a:effectLst/>
                      <a:latin typeface="Times New Roman" panose="02020603050405020304" pitchFamily="18" charset="0"/>
                      <a:ea typeface="楷体" panose="02010609060101010101" pitchFamily="49" charset="-122"/>
                    </a:rPr>
                    <a:t>。</a:t>
                  </a:r>
                  <a:endParaRPr lang="zh-CN" altLang="zh-CN" sz="2800" dirty="0">
                    <a:effectLst/>
                    <a:latin typeface="Times New Roman" panose="02020603050405020304" pitchFamily="18" charset="0"/>
                    <a:ea typeface="宋体" panose="02010600030101010101" pitchFamily="2" charset="-122"/>
                  </a:endParaRPr>
                </a:p>
              </p:txBody>
            </p:sp>
          </mc:Choice>
          <mc:Fallback>
            <p:sp>
              <p:nvSpPr>
                <p:cNvPr id="12" name="矩形 11"/>
                <p:cNvSpPr>
                  <a:spLocks noRot="1" noChangeAspect="1" noMove="1" noResize="1" noEditPoints="1" noAdjustHandles="1" noChangeArrowheads="1" noChangeShapeType="1" noTextEdit="1"/>
                </p:cNvSpPr>
                <p:nvPr/>
              </p:nvSpPr>
              <p:spPr>
                <a:xfrm>
                  <a:off x="389206" y="735348"/>
                  <a:ext cx="11394632" cy="3421642"/>
                </a:xfrm>
                <a:prstGeom prst="rect">
                  <a:avLst/>
                </a:prstGeom>
                <a:blipFill rotWithShape="0">
                  <a:blip r:embed="rId2"/>
                  <a:stretch>
                    <a:fillRect l="-1124" b="-1961"/>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07505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B97D32-AEB5-B8F5-C87F-52B4A8235F2E}"/>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8DF0BDB-63B3-9830-792E-08710BE6A692}"/>
              </a:ext>
            </a:extLst>
          </p:cNvPr>
          <p:cNvSpPr/>
          <p:nvPr/>
        </p:nvSpPr>
        <p:spPr>
          <a:xfrm>
            <a:off x="-240674" y="2187812"/>
            <a:ext cx="12024511"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a:extLst>
              <a:ext uri="{FF2B5EF4-FFF2-40B4-BE49-F238E27FC236}">
                <a16:creationId xmlns="" xmlns:a16="http://schemas.microsoft.com/office/drawing/2014/main" id="{CA7834F9-F61F-D8A5-01A7-63F92B8A1C90}"/>
              </a:ext>
            </a:extLst>
          </p:cNvPr>
          <p:cNvSpPr/>
          <p:nvPr/>
        </p:nvSpPr>
        <p:spPr>
          <a:xfrm>
            <a:off x="118543" y="2402632"/>
            <a:ext cx="11881319" cy="903645"/>
          </a:xfrm>
          <a:prstGeom prst="rect">
            <a:avLst/>
          </a:prstGeom>
        </p:spPr>
        <p:txBody>
          <a:bodyPr wrap="square">
            <a:spAutoFit/>
          </a:bodyPr>
          <a:lstStyle/>
          <a:p>
            <a:pPr>
              <a:lnSpc>
                <a:spcPct val="120000"/>
              </a:lnSpc>
            </a:pPr>
            <a:r>
              <a:rPr lang="zh-CN" altLang="en-US" sz="4800" b="1">
                <a:solidFill>
                  <a:prstClr val="black"/>
                </a:solidFill>
                <a:latin typeface="微软雅黑" panose="020B0503020204020204" charset="-122"/>
                <a:ea typeface="微软雅黑" panose="020B0503020204020204" charset="-122"/>
                <a:cs typeface="微软雅黑" panose="020B0503020204020204" charset="-122"/>
              </a:rPr>
              <a:t>考点四　实验：用双缝干涉测量光的波长</a:t>
            </a:r>
          </a:p>
        </p:txBody>
      </p:sp>
    </p:spTree>
    <p:extLst>
      <p:ext uri="{BB962C8B-B14F-4D97-AF65-F5344CB8AC3E}">
        <p14:creationId xmlns:p14="http://schemas.microsoft.com/office/powerpoint/2010/main" val="673482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406574" y="765498"/>
            <a:ext cx="11305256"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b="1" dirty="0">
                <a:latin typeface="Times New Roman" panose="02020603050405020304" pitchFamily="18" charset="0"/>
                <a:ea typeface="宋体" panose="02010600030101010101" pitchFamily="2" charset="-122"/>
              </a:rPr>
              <a:t>1.</a:t>
            </a:r>
            <a:r>
              <a:rPr lang="zh-CN" altLang="zh-CN" sz="2800" b="1" dirty="0">
                <a:latin typeface="Times New Roman" panose="02020603050405020304" pitchFamily="18" charset="0"/>
              </a:rPr>
              <a:t>实验装置图及实验器材</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ea typeface="宋体" panose="02010600030101010101" pitchFamily="2" charset="-122"/>
              </a:rPr>
              <a:t>如图</a:t>
            </a:r>
            <a:r>
              <a:rPr lang="en-US" altLang="zh-CN" sz="2800" dirty="0">
                <a:latin typeface="Times New Roman" panose="02020603050405020304" pitchFamily="18" charset="0"/>
                <a:ea typeface="宋体" panose="02010600030101010101" pitchFamily="2" charset="-122"/>
              </a:rPr>
              <a:t>)</a:t>
            </a:r>
            <a:endParaRPr lang="zh-CN" altLang="zh-CN" sz="1100" dirty="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dirty="0">
                <a:latin typeface="Times New Roman" panose="02020603050405020304" pitchFamily="18" charset="0"/>
                <a:ea typeface="宋体" panose="02010600030101010101" pitchFamily="2" charset="-122"/>
              </a:rPr>
              <a:t>双缝干涉仪、光具座、光源、学生电源、导线、滤光片、单缝、双缝、遮光筒、毛玻璃屏、测量头、刻度尺。</a:t>
            </a:r>
            <a:endParaRPr lang="zh-CN" altLang="zh-CN" sz="1100" dirty="0">
              <a:effectLst/>
              <a:latin typeface="Times New Roman" panose="02020603050405020304" pitchFamily="18" charset="0"/>
              <a:ea typeface="宋体" panose="02010600030101010101" pitchFamily="2" charset="-122"/>
            </a:endParaRPr>
          </a:p>
        </p:txBody>
      </p:sp>
      <p:pic>
        <p:nvPicPr>
          <p:cNvPr id="4" name="image130.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2878" y="3285778"/>
            <a:ext cx="5904656" cy="1529234"/>
          </a:xfrm>
          <a:prstGeom prst="rect">
            <a:avLst/>
          </a:prstGeom>
          <a:noFill/>
          <a:ln>
            <a:noFill/>
          </a:ln>
        </p:spPr>
      </p:pic>
    </p:spTree>
    <p:extLst>
      <p:ext uri="{BB962C8B-B14F-4D97-AF65-F5344CB8AC3E}">
        <p14:creationId xmlns:p14="http://schemas.microsoft.com/office/powerpoint/2010/main" val="177410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矩形 2"/>
              <p:cNvSpPr/>
              <p:nvPr/>
            </p:nvSpPr>
            <p:spPr>
              <a:xfrm>
                <a:off x="406574" y="754912"/>
                <a:ext cx="11305256" cy="3827010"/>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b="1" dirty="0">
                    <a:latin typeface="Times New Roman" panose="02020603050405020304" pitchFamily="18" charset="0"/>
                    <a:ea typeface="宋体" panose="02010600030101010101" pitchFamily="2" charset="-122"/>
                  </a:rPr>
                  <a:t>2.</a:t>
                </a:r>
                <a:r>
                  <a:rPr lang="zh-CN" altLang="zh-CN" sz="2800" b="1" dirty="0">
                    <a:latin typeface="Times New Roman" panose="02020603050405020304" pitchFamily="18" charset="0"/>
                  </a:rPr>
                  <a:t>原理</a:t>
                </a:r>
                <a:r>
                  <a:rPr lang="zh-CN" altLang="zh-CN" sz="2800" dirty="0">
                    <a:latin typeface="Times New Roman" panose="02020603050405020304" pitchFamily="18" charset="0"/>
                  </a:rPr>
                  <a:t>：</a:t>
                </a:r>
                <a:r>
                  <a:rPr lang="en-US" altLang="zh-CN" sz="2800" dirty="0" err="1">
                    <a:effectLst/>
                    <a:latin typeface="Times New Roman" panose="02020603050405020304" pitchFamily="18" charset="0"/>
                    <a:ea typeface="宋体" panose="02010600030101010101" pitchFamily="2" charset="-122"/>
                  </a:rPr>
                  <a:t>Δ</a:t>
                </a:r>
                <a:r>
                  <a:rPr lang="en-US" altLang="zh-CN" sz="2800" i="1" dirty="0" err="1">
                    <a:effectLst/>
                    <a:latin typeface="Times New Roman" panose="02020603050405020304" pitchFamily="18" charset="0"/>
                    <a:ea typeface="宋体" panose="02010600030101010101" pitchFamily="2" charset="-122"/>
                  </a:rPr>
                  <a:t>x</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𝑙</m:t>
                        </m:r>
                      </m:num>
                      <m:den>
                        <m:r>
                          <a:rPr lang="en-US" altLang="zh-CN" sz="2800" i="1">
                            <a:effectLst/>
                            <a:latin typeface="Cambria Math" panose="02040503050406030204" pitchFamily="18" charset="0"/>
                            <a:ea typeface="宋体" panose="02010600030101010101" pitchFamily="2" charset="-122"/>
                          </a:rPr>
                          <m:t>𝑑</m:t>
                        </m:r>
                      </m:den>
                    </m:f>
                  </m:oMath>
                </a14:m>
                <a:r>
                  <a:rPr lang="en-US" altLang="zh-CN" sz="2800" i="1" dirty="0">
                    <a:effectLst/>
                    <a:latin typeface="Times New Roman" panose="02020603050405020304" pitchFamily="18" charset="0"/>
                    <a:ea typeface="宋体" panose="02010600030101010101" pitchFamily="2" charset="-122"/>
                  </a:rPr>
                  <a:t>λ</a:t>
                </a:r>
                <a:r>
                  <a:rPr lang="zh-CN" altLang="zh-CN" sz="2800" dirty="0">
                    <a:effectLst/>
                    <a:latin typeface="Times New Roman" panose="02020603050405020304" pitchFamily="18" charset="0"/>
                    <a:ea typeface="宋体" panose="02010600030101010101" pitchFamily="2" charset="-122"/>
                  </a:rPr>
                  <a:t>，因此，只要测出</a:t>
                </a:r>
                <a:r>
                  <a:rPr lang="en-US" altLang="zh-CN" sz="2800" dirty="0" err="1">
                    <a:effectLst/>
                    <a:latin typeface="Times New Roman" panose="02020603050405020304" pitchFamily="18" charset="0"/>
                    <a:ea typeface="宋体" panose="02010600030101010101" pitchFamily="2" charset="-122"/>
                  </a:rPr>
                  <a:t>Δ</a:t>
                </a:r>
                <a:r>
                  <a:rPr lang="en-US" altLang="zh-CN" sz="2800" i="1" dirty="0" err="1">
                    <a:effectLst/>
                    <a:latin typeface="Times New Roman" panose="02020603050405020304" pitchFamily="18" charset="0"/>
                    <a:ea typeface="宋体" panose="02010600030101010101" pitchFamily="2" charset="-122"/>
                  </a:rPr>
                  <a:t>x</a:t>
                </a:r>
                <a:r>
                  <a:rPr lang="zh-CN"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d</a:t>
                </a:r>
                <a:r>
                  <a:rPr lang="zh-CN"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l</a:t>
                </a:r>
                <a:r>
                  <a:rPr lang="zh-CN" altLang="zh-CN" sz="2800" dirty="0">
                    <a:effectLst/>
                    <a:latin typeface="Times New Roman" panose="02020603050405020304" pitchFamily="18" charset="0"/>
                    <a:ea typeface="宋体" panose="02010600030101010101" pitchFamily="2" charset="-122"/>
                  </a:rPr>
                  <a:t>即可测出波长</a:t>
                </a:r>
                <a:r>
                  <a:rPr lang="en-US" altLang="zh-CN" sz="2800" i="1" dirty="0">
                    <a:effectLst/>
                    <a:latin typeface="Times New Roman" panose="02020603050405020304" pitchFamily="18" charset="0"/>
                    <a:ea typeface="宋体" panose="02010600030101010101" pitchFamily="2" charset="-122"/>
                  </a:rPr>
                  <a:t>λ</a:t>
                </a:r>
                <a:r>
                  <a:rPr lang="zh-CN" altLang="zh-CN" sz="2800" dirty="0">
                    <a:effectLst/>
                    <a:latin typeface="Times New Roman" panose="02020603050405020304" pitchFamily="18" charset="0"/>
                    <a:ea typeface="宋体" panose="02010600030101010101" pitchFamily="2" charset="-122"/>
                  </a:rPr>
                  <a:t>。</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b="1" dirty="0">
                    <a:effectLst/>
                    <a:latin typeface="Times New Roman" panose="02020603050405020304" pitchFamily="18" charset="0"/>
                    <a:ea typeface="宋体" panose="02010600030101010101" pitchFamily="2" charset="-122"/>
                  </a:rPr>
                  <a:t>3.Δ</a:t>
                </a:r>
                <a:r>
                  <a:rPr lang="en-US" altLang="zh-CN" sz="2800" b="1" i="1" dirty="0">
                    <a:effectLst/>
                    <a:latin typeface="Times New Roman" panose="02020603050405020304" pitchFamily="18" charset="0"/>
                    <a:ea typeface="宋体" panose="02010600030101010101" pitchFamily="2" charset="-122"/>
                  </a:rPr>
                  <a:t>x</a:t>
                </a:r>
                <a:r>
                  <a:rPr lang="zh-CN" altLang="zh-CN" sz="2800" b="1" dirty="0">
                    <a:latin typeface="Times New Roman" panose="02020603050405020304" pitchFamily="18" charset="0"/>
                  </a:rPr>
                  <a:t>的测量</a:t>
                </a:r>
                <a:r>
                  <a:rPr lang="zh-CN" altLang="zh-CN" sz="2800" dirty="0">
                    <a:latin typeface="Times New Roman" panose="02020603050405020304" pitchFamily="18" charset="0"/>
                  </a:rPr>
                  <a:t>：</a:t>
                </a:r>
                <a:r>
                  <a:rPr lang="zh-CN" altLang="zh-CN" sz="2800" dirty="0">
                    <a:effectLst/>
                    <a:latin typeface="Times New Roman" panose="02020603050405020304" pitchFamily="18" charset="0"/>
                    <a:ea typeface="宋体" panose="02010600030101010101" pitchFamily="2" charset="-122"/>
                  </a:rPr>
                  <a:t>调节测量头，使分划板中心刻线对齐第</a:t>
                </a:r>
                <a:r>
                  <a:rPr lang="en-US" altLang="zh-CN" sz="28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条亮条纹的中心，记下手轮上的读数</a:t>
                </a:r>
                <a:r>
                  <a:rPr lang="en-US" altLang="zh-CN" sz="2800" i="1" dirty="0">
                    <a:effectLst/>
                    <a:latin typeface="Times New Roman" panose="02020603050405020304" pitchFamily="18" charset="0"/>
                    <a:ea typeface="宋体" panose="02010600030101010101" pitchFamily="2" charset="-122"/>
                  </a:rPr>
                  <a:t>a</a:t>
                </a:r>
                <a:r>
                  <a:rPr lang="en-US" altLang="zh-CN" sz="2800" baseline="-250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；转动手轮，当分划板中心刻线与第</a:t>
                </a:r>
                <a:r>
                  <a:rPr lang="en-US" altLang="zh-CN" sz="2800" i="1" dirty="0">
                    <a:effectLst/>
                    <a:latin typeface="Times New Roman" panose="02020603050405020304" pitchFamily="18" charset="0"/>
                    <a:ea typeface="宋体" panose="02010600030101010101" pitchFamily="2" charset="-122"/>
                  </a:rPr>
                  <a:t>n</a:t>
                </a:r>
                <a:r>
                  <a:rPr lang="zh-CN" altLang="zh-CN" sz="2800" dirty="0">
                    <a:effectLst/>
                    <a:latin typeface="Times New Roman" panose="02020603050405020304" pitchFamily="18" charset="0"/>
                    <a:ea typeface="宋体" panose="02010600030101010101" pitchFamily="2" charset="-122"/>
                  </a:rPr>
                  <a:t>条相邻的亮条纹中心对齐时，记下手轮上的读数</a:t>
                </a:r>
                <a:r>
                  <a:rPr lang="en-US" altLang="zh-CN" sz="2800" i="1" dirty="0">
                    <a:effectLst/>
                    <a:latin typeface="Times New Roman" panose="02020603050405020304" pitchFamily="18" charset="0"/>
                    <a:ea typeface="宋体" panose="02010600030101010101" pitchFamily="2" charset="-122"/>
                  </a:rPr>
                  <a:t>a</a:t>
                </a:r>
                <a:r>
                  <a:rPr lang="en-US" altLang="zh-CN" sz="2800" baseline="-25000" dirty="0">
                    <a:effectLst/>
                    <a:latin typeface="Times New Roman" panose="02020603050405020304" pitchFamily="18" charset="0"/>
                    <a:ea typeface="宋体" panose="02010600030101010101" pitchFamily="2" charset="-122"/>
                  </a:rPr>
                  <a:t>2</a:t>
                </a:r>
                <a:r>
                  <a:rPr lang="zh-CN" altLang="zh-CN" sz="2800" dirty="0">
                    <a:effectLst/>
                    <a:latin typeface="Times New Roman" panose="02020603050405020304" pitchFamily="18" charset="0"/>
                    <a:ea typeface="宋体" panose="02010600030101010101" pitchFamily="2" charset="-122"/>
                  </a:rPr>
                  <a:t>；则相邻两条亮条纹间的距离</a:t>
                </a:r>
                <a:r>
                  <a:rPr lang="en-US" altLang="zh-CN" sz="2800" dirty="0" err="1">
                    <a:effectLst/>
                    <a:latin typeface="Times New Roman" panose="02020603050405020304" pitchFamily="18" charset="0"/>
                    <a:ea typeface="宋体" panose="02010600030101010101" pitchFamily="2" charset="-122"/>
                  </a:rPr>
                  <a:t>Δ</a:t>
                </a:r>
                <a:r>
                  <a:rPr lang="en-US" altLang="zh-CN" sz="2800" i="1" dirty="0" err="1">
                    <a:effectLst/>
                    <a:latin typeface="Times New Roman" panose="02020603050405020304" pitchFamily="18" charset="0"/>
                    <a:ea typeface="宋体" panose="02010600030101010101" pitchFamily="2" charset="-122"/>
                  </a:rPr>
                  <a:t>x</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𝑎</m:t>
                            </m:r>
                          </m:e>
                          <m:sub>
                            <m:r>
                              <a:rPr lang="en-US" altLang="zh-CN" sz="2800">
                                <a:effectLst/>
                                <a:latin typeface="Cambria Math" panose="02040503050406030204" pitchFamily="18" charset="0"/>
                                <a:ea typeface="宋体" panose="02010600030101010101" pitchFamily="2" charset="-122"/>
                              </a:rPr>
                              <m:t>1</m:t>
                            </m:r>
                          </m:sub>
                        </m:sSub>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𝑎</m:t>
                            </m:r>
                          </m:e>
                          <m:sub>
                            <m:r>
                              <a:rPr lang="en-US" altLang="zh-CN" sz="2800">
                                <a:effectLst/>
                                <a:latin typeface="Cambria Math" panose="02040503050406030204" pitchFamily="18" charset="0"/>
                                <a:ea typeface="宋体" panose="02010600030101010101" pitchFamily="2" charset="-122"/>
                              </a:rPr>
                              <m:t>2</m:t>
                            </m:r>
                          </m:sub>
                        </m:sSub>
                        <m:r>
                          <a:rPr lang="en-US" altLang="zh-CN" sz="2800" i="1">
                            <a:effectLst/>
                            <a:latin typeface="Cambria Math" panose="02040503050406030204" pitchFamily="18" charset="0"/>
                            <a:ea typeface="宋体" panose="02010600030101010101" pitchFamily="2" charset="-122"/>
                          </a:rPr>
                          <m:t>|</m:t>
                        </m:r>
                      </m:num>
                      <m:den>
                        <m:r>
                          <a:rPr lang="en-US" altLang="zh-CN" sz="2800" i="1">
                            <a:effectLst/>
                            <a:latin typeface="Cambria Math" panose="02040503050406030204" pitchFamily="18" charset="0"/>
                            <a:ea typeface="宋体" panose="02010600030101010101" pitchFamily="2" charset="-122"/>
                          </a:rPr>
                          <m:t>𝑛</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1</m:t>
                        </m:r>
                      </m:den>
                    </m:f>
                  </m:oMath>
                </a14:m>
                <a:r>
                  <a:rPr lang="zh-CN" altLang="zh-CN" sz="2800" dirty="0">
                    <a:effectLst/>
                    <a:latin typeface="Times New Roman" panose="02020603050405020304" pitchFamily="18" charset="0"/>
                    <a:ea typeface="宋体" panose="02010600030101010101" pitchFamily="2" charset="-122"/>
                  </a:rPr>
                  <a:t>。</a:t>
                </a:r>
                <a:endParaRPr lang="zh-CN" altLang="zh-CN" sz="1100" dirty="0">
                  <a:effectLst/>
                  <a:latin typeface="Times New Roman" panose="02020603050405020304" pitchFamily="18" charset="0"/>
                  <a:ea typeface="宋体" panose="02010600030101010101" pitchFamily="2" charset="-122"/>
                </a:endParaRPr>
              </a:p>
            </p:txBody>
          </p:sp>
        </mc:Choice>
        <mc:Fallback>
          <p:sp>
            <p:nvSpPr>
              <p:cNvPr id="3" name="矩形 2"/>
              <p:cNvSpPr>
                <a:spLocks noRot="1" noChangeAspect="1" noMove="1" noResize="1" noEditPoints="1" noAdjustHandles="1" noChangeArrowheads="1" noChangeShapeType="1" noTextEdit="1"/>
              </p:cNvSpPr>
              <p:nvPr/>
            </p:nvSpPr>
            <p:spPr>
              <a:xfrm>
                <a:off x="406574" y="754912"/>
                <a:ext cx="11305256" cy="3827010"/>
              </a:xfrm>
              <a:prstGeom prst="rect">
                <a:avLst/>
              </a:prstGeom>
              <a:blipFill rotWithShape="0">
                <a:blip r:embed="rId2"/>
                <a:stretch>
                  <a:fillRect l="-1133" r="-1456" b="-9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30038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621482"/>
            <a:ext cx="11412000" cy="1303177"/>
          </a:xfrm>
          <a:prstGeom prst="rect">
            <a:avLst/>
          </a:prstGeom>
        </p:spPr>
        <p:txBody>
          <a:bodyPr>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福建福州市一模</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某同学利用如图甲所示的装置测量某种单色光</a:t>
            </a:r>
            <a:r>
              <a:rPr lang="zh-CN" altLang="zh-CN" sz="2800" spc="-100">
                <a:latin typeface="Times New Roman" panose="02020603050405020304" pitchFamily="18" charset="0"/>
                <a:ea typeface="宋体" panose="02010600030101010101" pitchFamily="2" charset="-122"/>
                <a:cs typeface="Times New Roman" panose="02020603050405020304" pitchFamily="18" charset="0"/>
              </a:rPr>
              <a:t>的波长。实验时，光源正常发光，调整仪器从目镜中可以观察到干涉条纹。</a:t>
            </a:r>
            <a:endParaRPr lang="zh-CN" altLang="zh-CN" sz="1100" spc="-100">
              <a:solidFill>
                <a:prstClr val="black"/>
              </a:solidFill>
              <a:latin typeface="Times New Roman" panose="02020603050405020304" pitchFamily="18" charset="0"/>
              <a:ea typeface="宋体" panose="02010600030101010101" pitchFamily="2" charset="-122"/>
            </a:endParaRPr>
          </a:p>
        </p:txBody>
      </p:sp>
      <p:sp>
        <p:nvSpPr>
          <p:cNvPr id="9" name="剪去对角的矩形 8"/>
          <p:cNvSpPr/>
          <p:nvPr/>
        </p:nvSpPr>
        <p:spPr>
          <a:xfrm>
            <a:off x="0" y="850039"/>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mtClean="0">
                <a:solidFill>
                  <a:prstClr val="white"/>
                </a:solidFill>
                <a:sym typeface="+mn-ea"/>
              </a:rPr>
              <a:t>例</a:t>
            </a:r>
            <a:r>
              <a:rPr lang="en-US" altLang="zh-CN" smtClean="0">
                <a:solidFill>
                  <a:prstClr val="white"/>
                </a:solidFill>
                <a:sym typeface="+mn-ea"/>
              </a:rPr>
              <a:t>4</a:t>
            </a:r>
            <a:endParaRPr lang="zh-CN" altLang="en-US" dirty="0">
              <a:solidFill>
                <a:prstClr val="white"/>
              </a:solidFill>
              <a:sym typeface="+mn-ea"/>
            </a:endParaRPr>
          </a:p>
        </p:txBody>
      </p:sp>
      <p:pic>
        <p:nvPicPr>
          <p:cNvPr id="6" name="image13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7516" y="2205658"/>
            <a:ext cx="6115380" cy="1872208"/>
          </a:xfrm>
          <a:prstGeom prst="rect">
            <a:avLst/>
          </a:prstGeom>
          <a:noFill/>
          <a:ln>
            <a:noFill/>
          </a:ln>
        </p:spPr>
      </p:pic>
    </p:spTree>
    <p:extLst>
      <p:ext uri="{BB962C8B-B14F-4D97-AF65-F5344CB8AC3E}">
        <p14:creationId xmlns:p14="http://schemas.microsoft.com/office/powerpoint/2010/main" val="2693249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矩形 4"/>
          <p:cNvSpPr/>
          <p:nvPr/>
        </p:nvSpPr>
        <p:spPr>
          <a:xfrm>
            <a:off x="2197249" y="3736406"/>
            <a:ext cx="4235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C</a:t>
            </a:r>
            <a:endParaRPr lang="zh-CN" altLang="en-US">
              <a:solidFill>
                <a:prstClr val="black"/>
              </a:solidFill>
            </a:endParaRPr>
          </a:p>
        </p:txBody>
      </p:sp>
      <p:pic>
        <p:nvPicPr>
          <p:cNvPr id="6" name="image13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7516" y="477466"/>
            <a:ext cx="6115380" cy="1872208"/>
          </a:xfrm>
          <a:prstGeom prst="rect">
            <a:avLst/>
          </a:prstGeom>
          <a:noFill/>
          <a:ln>
            <a:noFill/>
          </a:ln>
        </p:spPr>
      </p:pic>
      <p:sp>
        <p:nvSpPr>
          <p:cNvPr id="7" name="矩形 6"/>
          <p:cNvSpPr/>
          <p:nvPr/>
        </p:nvSpPr>
        <p:spPr>
          <a:xfrm>
            <a:off x="389206" y="2349606"/>
            <a:ext cx="11412000" cy="3970318"/>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该同学在测量相邻亮条纹的间距</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rPr>
              <a:t>时，并不是直接测量某相邻亮条纹的间距，而是先测量多个亮条纹的间距再求出</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rPr>
              <a:t>。下列测量采用了类似方法的有</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探究两个互成角度的力的合成规律</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的实验中合力的测量</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探究弹簧弹力与形变量的关系</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的实验中弹簧的形变量的测量</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pc="-100">
                <a:latin typeface="Times New Roman" panose="02020603050405020304" pitchFamily="18" charset="0"/>
                <a:ea typeface="宋体" panose="02010600030101010101" pitchFamily="2" charset="-122"/>
              </a:rPr>
              <a:t>C.</a:t>
            </a:r>
            <a:r>
              <a:rPr lang="en-US" altLang="zh-CN" sz="2800" spc="-100">
                <a:latin typeface="宋体" panose="02010600030101010101" pitchFamily="2" charset="-122"/>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用油膜法估测油酸分子的大小</a:t>
            </a:r>
            <a:r>
              <a:rPr lang="en-US" altLang="zh-CN" sz="2800" spc="-100">
                <a:latin typeface="宋体" panose="02010600030101010101" pitchFamily="2" charset="-122"/>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的实验中</a:t>
            </a:r>
            <a:r>
              <a:rPr lang="en-US" altLang="zh-CN" sz="2800" spc="-100">
                <a:latin typeface="Times New Roman" panose="02020603050405020304" pitchFamily="18" charset="0"/>
                <a:ea typeface="宋体" panose="02010600030101010101" pitchFamily="2" charset="-122"/>
              </a:rPr>
              <a:t>1</a:t>
            </a:r>
            <a:r>
              <a:rPr lang="zh-CN" altLang="zh-CN" sz="2800" spc="-100">
                <a:latin typeface="Times New Roman" panose="02020603050405020304" pitchFamily="18" charset="0"/>
                <a:ea typeface="宋体" panose="02010600030101010101" pitchFamily="2" charset="-122"/>
              </a:rPr>
              <a:t>滴油酸酒精溶液体积的测量</a:t>
            </a:r>
            <a:endParaRPr lang="zh-CN" altLang="zh-CN" sz="1100" spc="-10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76517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矩形 3"/>
              <p:cNvSpPr/>
              <p:nvPr/>
            </p:nvSpPr>
            <p:spPr>
              <a:xfrm>
                <a:off x="390996" y="404457"/>
                <a:ext cx="10600754" cy="1657185"/>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b="1" dirty="0">
                    <a:latin typeface="+mn-ea"/>
                  </a:rPr>
                  <a:t>1.</a:t>
                </a:r>
                <a:r>
                  <a:rPr lang="zh-CN" altLang="zh-CN" sz="2800" b="1" dirty="0">
                    <a:latin typeface="Times New Roman" panose="02020603050405020304" pitchFamily="18" charset="0"/>
                  </a:rPr>
                  <a:t>原理</a:t>
                </a:r>
                <a:r>
                  <a:rPr lang="zh-CN" altLang="zh-CN" sz="2800" dirty="0">
                    <a:latin typeface="Times New Roman" panose="02020603050405020304" pitchFamily="18" charset="0"/>
                  </a:rPr>
                  <a:t>：</a:t>
                </a:r>
                <a:r>
                  <a:rPr lang="zh-CN" altLang="zh-CN" sz="2800" dirty="0">
                    <a:effectLst/>
                    <a:latin typeface="Times New Roman" panose="02020603050405020304" pitchFamily="18" charset="0"/>
                    <a:ea typeface="宋体" panose="02010600030101010101" pitchFamily="2" charset="-122"/>
                  </a:rPr>
                  <a:t>认为油酸薄膜是由单层的油酸分子紧密排列组成，油膜的厚度就是油酸分子的直径</a:t>
                </a:r>
                <a:r>
                  <a:rPr lang="en-US" altLang="zh-CN" sz="2800" i="1" dirty="0">
                    <a:effectLst/>
                    <a:latin typeface="Times New Roman" panose="02020603050405020304" pitchFamily="18" charset="0"/>
                    <a:ea typeface="宋体" panose="02010600030101010101" pitchFamily="2" charset="-122"/>
                  </a:rPr>
                  <a:t>d</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𝑉</m:t>
                        </m:r>
                      </m:num>
                      <m:den>
                        <m:r>
                          <a:rPr lang="en-US" altLang="zh-CN" sz="2800" i="1">
                            <a:effectLst/>
                            <a:latin typeface="Cambria Math" panose="02040503050406030204" pitchFamily="18" charset="0"/>
                            <a:ea typeface="宋体" panose="02010600030101010101" pitchFamily="2" charset="-122"/>
                          </a:rPr>
                          <m:t>𝑆</m:t>
                        </m:r>
                      </m:den>
                    </m:f>
                  </m:oMath>
                </a14:m>
                <a:r>
                  <a:rPr lang="zh-CN" altLang="zh-CN" sz="2800" dirty="0">
                    <a:effectLst/>
                    <a:latin typeface="Times New Roman" panose="02020603050405020304" pitchFamily="18" charset="0"/>
                    <a:ea typeface="宋体" panose="02010600030101010101" pitchFamily="2" charset="-122"/>
                  </a:rPr>
                  <a:t>，如图。</a:t>
                </a:r>
              </a:p>
            </p:txBody>
          </p:sp>
        </mc:Choice>
        <mc:Fallback>
          <p:sp>
            <p:nvSpPr>
              <p:cNvPr id="4" name="矩形 3"/>
              <p:cNvSpPr>
                <a:spLocks noRot="1" noChangeAspect="1" noMove="1" noResize="1" noEditPoints="1" noAdjustHandles="1" noChangeArrowheads="1" noChangeShapeType="1" noTextEdit="1"/>
              </p:cNvSpPr>
              <p:nvPr/>
            </p:nvSpPr>
            <p:spPr>
              <a:xfrm>
                <a:off x="390996" y="404457"/>
                <a:ext cx="10600754" cy="1657185"/>
              </a:xfrm>
              <a:prstGeom prst="rect">
                <a:avLst/>
              </a:prstGeom>
              <a:blipFill rotWithShape="0">
                <a:blip r:embed="rId2"/>
                <a:stretch>
                  <a:fillRect l="-1150"/>
                </a:stretch>
              </a:blipFill>
            </p:spPr>
            <p:txBody>
              <a:bodyPr/>
              <a:lstStyle/>
              <a:p>
                <a:r>
                  <a:rPr lang="zh-CN" altLang="en-US">
                    <a:noFill/>
                  </a:rPr>
                  <a:t> </a:t>
                </a:r>
              </a:p>
            </p:txBody>
          </p:sp>
        </mc:Fallback>
      </mc:AlternateContent>
      <p:pic>
        <p:nvPicPr>
          <p:cNvPr id="5" name="image117.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6854" y="2493690"/>
            <a:ext cx="6336704" cy="2402900"/>
          </a:xfrm>
          <a:prstGeom prst="rect">
            <a:avLst/>
          </a:prstGeom>
          <a:noFill/>
          <a:ln>
            <a:noFill/>
          </a:ln>
        </p:spPr>
      </p:pic>
    </p:spTree>
    <p:extLst>
      <p:ext uri="{BB962C8B-B14F-4D97-AF65-F5344CB8AC3E}">
        <p14:creationId xmlns:p14="http://schemas.microsoft.com/office/powerpoint/2010/main" val="1051689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10" name="组合 9"/>
          <p:cNvGrpSpPr/>
          <p:nvPr/>
        </p:nvGrpSpPr>
        <p:grpSpPr>
          <a:xfrm>
            <a:off x="0" y="848126"/>
            <a:ext cx="11783838" cy="3013716"/>
            <a:chOff x="0" y="268558"/>
            <a:chExt cx="11783838" cy="3013716"/>
          </a:xfrm>
        </p:grpSpPr>
        <p:sp>
          <p:nvSpPr>
            <p:cNvPr id="12" name="矩形 11"/>
            <p:cNvSpPr/>
            <p:nvPr/>
          </p:nvSpPr>
          <p:spPr>
            <a:xfrm>
              <a:off x="389206" y="686435"/>
              <a:ext cx="11394632" cy="2595839"/>
            </a:xfrm>
            <a:prstGeom prst="rect">
              <a:avLst/>
            </a:prstGeom>
          </p:spPr>
          <p:txBody>
            <a:bodyPr wrap="square">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该同学在测量相邻亮条纹的间距</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时，并不是直接测量某相邻亮条纹的间距，而是先测量多个亮条纹的间距再求出</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。使用了积累法，减小了测量误差，</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用油膜法估测油酸分子的大小</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的实验中</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滴油酸酒精溶液体积的测量，同样使用了积累法，减小了测量误差。</a:t>
              </a:r>
              <a:endParaRPr lang="zh-CN" altLang="zh-CN" sz="1100">
                <a:solidFill>
                  <a:prstClr val="black"/>
                </a:solidFill>
                <a:latin typeface="Times New Roman" panose="02020603050405020304" pitchFamily="18" charset="0"/>
                <a:ea typeface="宋体" panose="02010600030101010101" pitchFamily="2" charset="-122"/>
              </a:endParaRPr>
            </a:p>
          </p:txBody>
        </p:sp>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9981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03364"/>
            <a:ext cx="11394632" cy="3323987"/>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该同学转动手轮，使测量头的分划板中心刻线与某亮纹中心对齐，将该亮纹定为第</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条亮纹，此时手轮上的示数如图乙所示，然后同方向转动手轮，使分划板中心刻线与第</a:t>
            </a:r>
            <a:r>
              <a:rPr lang="en-US" altLang="zh-CN" sz="2800">
                <a:latin typeface="Times New Roman" panose="02020603050405020304" pitchFamily="18" charset="0"/>
                <a:ea typeface="宋体" panose="02010600030101010101" pitchFamily="2" charset="-122"/>
              </a:rPr>
              <a:t>6</a:t>
            </a:r>
            <a:r>
              <a:rPr lang="zh-CN" altLang="zh-CN" sz="2800">
                <a:latin typeface="Times New Roman" panose="02020603050405020304" pitchFamily="18" charset="0"/>
                <a:ea typeface="宋体" panose="02010600030101010101" pitchFamily="2" charset="-122"/>
              </a:rPr>
              <a:t>条亮纹中心对齐，记下此时手轮上的示数，如图丙所示为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mm</a:t>
            </a:r>
            <a:r>
              <a:rPr lang="zh-CN" altLang="zh-CN" sz="2800">
                <a:latin typeface="Times New Roman" panose="02020603050405020304" pitchFamily="18" charset="0"/>
                <a:ea typeface="宋体" panose="02010600030101010101" pitchFamily="2" charset="-122"/>
              </a:rPr>
              <a:t>，求得相邻亮纹的间距</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x</a:t>
            </a:r>
            <a:r>
              <a:rPr lang="zh-CN" altLang="zh-CN" sz="2800" smtClean="0">
                <a:latin typeface="Times New Roman" panose="02020603050405020304" pitchFamily="18" charset="0"/>
                <a:ea typeface="宋体" panose="02010600030101010101" pitchFamily="2" charset="-122"/>
              </a:rPr>
              <a:t>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mm(</a:t>
            </a:r>
            <a:r>
              <a:rPr lang="zh-CN" altLang="zh-CN" sz="2800">
                <a:latin typeface="Times New Roman" panose="02020603050405020304" pitchFamily="18" charset="0"/>
                <a:ea typeface="宋体" panose="02010600030101010101" pitchFamily="2" charset="-122"/>
              </a:rPr>
              <a:t>计算结果保留三位有效数字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5" name="矩形 4"/>
          <p:cNvSpPr/>
          <p:nvPr/>
        </p:nvSpPr>
        <p:spPr>
          <a:xfrm>
            <a:off x="2754263" y="2421568"/>
            <a:ext cx="115877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11.652</a:t>
            </a:r>
            <a:endParaRPr lang="zh-CN" altLang="en-US">
              <a:solidFill>
                <a:prstClr val="black"/>
              </a:solidFill>
            </a:endParaRPr>
          </a:p>
        </p:txBody>
      </p:sp>
      <p:pic>
        <p:nvPicPr>
          <p:cNvPr id="7" name="image132.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7267" y="3933850"/>
            <a:ext cx="4955878" cy="2520280"/>
          </a:xfrm>
          <a:prstGeom prst="rect">
            <a:avLst/>
          </a:prstGeom>
          <a:noFill/>
          <a:ln>
            <a:noFill/>
          </a:ln>
        </p:spPr>
      </p:pic>
      <p:sp>
        <p:nvSpPr>
          <p:cNvPr id="8" name="矩形 7"/>
          <p:cNvSpPr/>
          <p:nvPr/>
        </p:nvSpPr>
        <p:spPr>
          <a:xfrm>
            <a:off x="9098587" y="2421568"/>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2.28</a:t>
            </a:r>
            <a:endParaRPr lang="zh-CN" altLang="en-US">
              <a:solidFill>
                <a:prstClr val="black"/>
              </a:solidFill>
            </a:endParaRPr>
          </a:p>
        </p:txBody>
      </p:sp>
    </p:spTree>
    <p:extLst>
      <p:ext uri="{BB962C8B-B14F-4D97-AF65-F5344CB8AC3E}">
        <p14:creationId xmlns:p14="http://schemas.microsoft.com/office/powerpoint/2010/main" val="88949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1413570"/>
            <a:ext cx="11783838" cy="2730048"/>
            <a:chOff x="0" y="268558"/>
            <a:chExt cx="11783838" cy="2730048"/>
          </a:xfrm>
        </p:grpSpPr>
        <mc:AlternateContent xmlns:mc="http://schemas.openxmlformats.org/markup-compatibility/2006" xmlns:a14="http://schemas.microsoft.com/office/drawing/2010/main">
          <mc:Choice Requires="a14">
            <p:sp>
              <p:nvSpPr>
                <p:cNvPr id="12" name="矩形 11"/>
                <p:cNvSpPr/>
                <p:nvPr/>
              </p:nvSpPr>
              <p:spPr>
                <a:xfrm>
                  <a:off x="389206" y="686435"/>
                  <a:ext cx="11394632" cy="2312171"/>
                </a:xfrm>
                <a:prstGeom prst="rect">
                  <a:avLst/>
                </a:prstGeom>
              </p:spPr>
              <p:txBody>
                <a:bodyPr wrap="square">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螺旋测微器的最小分度值为</a:t>
                  </a:r>
                  <a:r>
                    <a:rPr lang="en-US" altLang="zh-CN" sz="2800">
                      <a:effectLst/>
                      <a:latin typeface="Times New Roman" panose="02020603050405020304" pitchFamily="18" charset="0"/>
                      <a:ea typeface="宋体" panose="02010600030101010101" pitchFamily="2" charset="-122"/>
                    </a:rPr>
                    <a:t>0.01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，题图乙的读数为</a:t>
                  </a:r>
                  <a:r>
                    <a:rPr lang="en-US" altLang="zh-CN" sz="2800">
                      <a:effectLst/>
                      <a:latin typeface="Times New Roman" panose="02020603050405020304" pitchFamily="18" charset="0"/>
                      <a:ea typeface="宋体" panose="02010600030101010101" pitchFamily="2" charset="-122"/>
                    </a:rPr>
                    <a:t>0+26.0</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0.01</a:t>
                  </a:r>
                  <a:r>
                    <a:rPr lang="en-US" altLang="zh-CN" sz="2800">
                      <a:effectLst/>
                      <a:latin typeface="Times New Roman" panose="02020603050405020304" pitchFamily="18" charset="0"/>
                      <a:ea typeface="楷体" panose="02010609060101010101" pitchFamily="49" charset="-122"/>
                    </a:rPr>
                    <a:t> </a:t>
                  </a:r>
                  <a:r>
                    <a:rPr lang="en-US" altLang="zh-CN" sz="2800" smtClean="0">
                      <a:effectLst/>
                      <a:latin typeface="Times New Roman" panose="02020603050405020304" pitchFamily="18" charset="0"/>
                      <a:ea typeface="宋体" panose="02010600030101010101" pitchFamily="2" charset="-122"/>
                    </a:rPr>
                    <a:t>mm</a:t>
                  </a:r>
                </a:p>
                <a:p>
                  <a:pPr>
                    <a:lnSpc>
                      <a:spcPct val="150000"/>
                    </a:lnSpc>
                    <a:tabLst>
                      <a:tab pos="2340610" algn="l"/>
                      <a:tab pos="2790825" algn="l"/>
                      <a:tab pos="4231005" algn="l"/>
                    </a:tabLst>
                  </a:pPr>
                  <a:r>
                    <a:rPr lang="en-US" altLang="zh-CN" sz="2800" smtClean="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0.260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，题图丙的读数为</a:t>
                  </a:r>
                  <a:r>
                    <a:rPr lang="en-US" altLang="zh-CN" sz="2800">
                      <a:effectLst/>
                      <a:latin typeface="Times New Roman" panose="02020603050405020304" pitchFamily="18" charset="0"/>
                      <a:ea typeface="宋体" panose="02010600030101010101" pitchFamily="2" charset="-122"/>
                    </a:rPr>
                    <a:t>11.5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mm+15.2</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0.01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mm=11.652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，相邻亮纹的间距为</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𝑛</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11.652</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0.260</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6</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mm≈2.28</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solidFill>
                      <a:prstClr val="black"/>
                    </a:solidFill>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686435"/>
                  <a:ext cx="11394632" cy="2312171"/>
                </a:xfrm>
                <a:prstGeom prst="rect">
                  <a:avLst/>
                </a:prstGeom>
                <a:blipFill rotWithShape="0">
                  <a:blip r:embed="rId2"/>
                  <a:stretch>
                    <a:fillRect l="-1124"/>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19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277666"/>
            <a:ext cx="11394632" cy="226215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若相邻亮条纹的间距为</a:t>
            </a:r>
            <a:r>
              <a:rPr lang="en-US" altLang="zh-CN" sz="2800">
                <a:latin typeface="Times New Roman" panose="02020603050405020304" pitchFamily="18" charset="0"/>
                <a:ea typeface="宋体" panose="02010600030101010101" pitchFamily="2" charset="-122"/>
              </a:rPr>
              <a:t>Δ</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rPr>
              <a:t>、单缝与屏的距离为</a:t>
            </a:r>
            <a:r>
              <a:rPr lang="en-US" altLang="zh-CN" sz="2800" i="1">
                <a:latin typeface="Times New Roman" panose="02020603050405020304" pitchFamily="18" charset="0"/>
                <a:ea typeface="宋体" panose="02010600030101010101" pitchFamily="2" charset="-122"/>
              </a:rPr>
              <a:t>L</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，双缝与屏的距离为</a:t>
            </a:r>
            <a:r>
              <a:rPr lang="en-US" altLang="zh-CN" sz="2800" i="1">
                <a:latin typeface="Times New Roman" panose="02020603050405020304" pitchFamily="18" charset="0"/>
                <a:ea typeface="宋体" panose="02010600030101010101" pitchFamily="2" charset="-122"/>
              </a:rPr>
              <a:t>L</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，单缝宽为</a:t>
            </a:r>
            <a:r>
              <a:rPr lang="en-US" altLang="zh-CN" sz="2800" i="1">
                <a:latin typeface="Times New Roman" panose="02020603050405020304" pitchFamily="18" charset="0"/>
                <a:ea typeface="宋体" panose="02010600030101010101" pitchFamily="2" charset="-122"/>
              </a:rPr>
              <a:t>d</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，双缝间距为</a:t>
            </a:r>
            <a:r>
              <a:rPr lang="en-US" altLang="zh-CN" sz="2800" i="1">
                <a:latin typeface="Times New Roman" panose="02020603050405020304" pitchFamily="18" charset="0"/>
                <a:ea typeface="宋体" panose="02010600030101010101" pitchFamily="2" charset="-122"/>
              </a:rPr>
              <a:t>d</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，则光的波长用上述部分物理量可</a:t>
            </a:r>
            <a:r>
              <a:rPr lang="zh-CN" altLang="zh-CN" sz="2800" smtClean="0">
                <a:latin typeface="Times New Roman" panose="02020603050405020304" pitchFamily="18" charset="0"/>
                <a:ea typeface="宋体" panose="02010600030101010101" pitchFamily="2" charset="-122"/>
              </a:rPr>
              <a:t>表示</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endParaRPr lang="en-US" altLang="zh-CN" sz="10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为</a:t>
            </a:r>
            <a:r>
              <a:rPr lang="en-US" altLang="zh-CN" sz="2800" i="1">
                <a:latin typeface="Times New Roman" panose="02020603050405020304" pitchFamily="18" charset="0"/>
                <a:ea typeface="宋体" panose="02010600030101010101" pitchFamily="2" charset="-122"/>
              </a:rPr>
              <a:t>λ</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pic>
        <p:nvPicPr>
          <p:cNvPr id="8" name="image13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7516" y="405458"/>
            <a:ext cx="6115380" cy="1872208"/>
          </a:xfrm>
          <a:prstGeom prst="rect">
            <a:avLst/>
          </a:prstGeom>
          <a:noFill/>
          <a:ln>
            <a:noFill/>
          </a:ln>
        </p:spPr>
      </p:pic>
      <mc:AlternateContent xmlns:mc="http://schemas.openxmlformats.org/markup-compatibility/2006" xmlns:a14="http://schemas.microsoft.com/office/drawing/2010/main">
        <mc:Choice Requires="a14">
          <p:sp>
            <p:nvSpPr>
              <p:cNvPr id="4" name="矩形 3"/>
              <p:cNvSpPr/>
              <p:nvPr/>
            </p:nvSpPr>
            <p:spPr>
              <a:xfrm>
                <a:off x="1577752" y="3550778"/>
                <a:ext cx="1004057" cy="767454"/>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rPr>
                        </m:ctrlPr>
                      </m:fPr>
                      <m:num>
                        <m:r>
                          <m:rPr>
                            <m:sty m:val="p"/>
                          </m:rPr>
                          <a:rPr lang="zh-CN" altLang="en-US" sz="2800">
                            <a:solidFill>
                              <a:srgbClr val="C00000"/>
                            </a:solidFill>
                            <a:latin typeface="Cambria Math" panose="02040503050406030204" pitchFamily="18" charset="0"/>
                          </a:rPr>
                          <m:t>Δ</m:t>
                        </m:r>
                        <m:r>
                          <a:rPr lang="zh-CN" altLang="en-US" sz="2800" i="1">
                            <a:solidFill>
                              <a:srgbClr val="C00000"/>
                            </a:solidFill>
                            <a:latin typeface="Cambria Math" panose="02040503050406030204" pitchFamily="18" charset="0"/>
                          </a:rPr>
                          <m:t>𝑥</m:t>
                        </m:r>
                        <m:r>
                          <a:rPr lang="zh-CN" altLang="en-US" sz="2800" i="0">
                            <a:solidFill>
                              <a:srgbClr val="C00000"/>
                            </a:solidFill>
                            <a:latin typeface="Cambria Math" panose="02040503050406030204" pitchFamily="18" charset="0"/>
                          </a:rPr>
                          <m:t>·</m:t>
                        </m:r>
                        <m:sSub>
                          <m:sSubPr>
                            <m:ctrlPr>
                              <a:rPr lang="zh-CN" altLang="en-US" sz="2800" i="1">
                                <a:solidFill>
                                  <a:srgbClr val="C00000"/>
                                </a:solidFill>
                                <a:latin typeface="Cambria Math" panose="02040503050406030204" pitchFamily="18" charset="0"/>
                              </a:rPr>
                            </m:ctrlPr>
                          </m:sSubPr>
                          <m:e>
                            <m:r>
                              <a:rPr lang="zh-CN" altLang="en-US" sz="2800" i="1">
                                <a:solidFill>
                                  <a:srgbClr val="C00000"/>
                                </a:solidFill>
                                <a:latin typeface="Cambria Math" panose="02040503050406030204" pitchFamily="18" charset="0"/>
                              </a:rPr>
                              <m:t>𝑑</m:t>
                            </m:r>
                          </m:e>
                          <m:sub>
                            <m:r>
                              <a:rPr lang="zh-CN" altLang="en-US" sz="2800" i="0">
                                <a:solidFill>
                                  <a:srgbClr val="C00000"/>
                                </a:solidFill>
                                <a:latin typeface="Cambria Math" panose="02040503050406030204" pitchFamily="18" charset="0"/>
                              </a:rPr>
                              <m:t>2</m:t>
                            </m:r>
                          </m:sub>
                        </m:sSub>
                      </m:num>
                      <m:den>
                        <m:sSub>
                          <m:sSubPr>
                            <m:ctrlPr>
                              <a:rPr lang="zh-CN" altLang="en-US" sz="2800" i="1">
                                <a:solidFill>
                                  <a:srgbClr val="C00000"/>
                                </a:solidFill>
                                <a:latin typeface="Cambria Math" panose="02040503050406030204" pitchFamily="18" charset="0"/>
                              </a:rPr>
                            </m:ctrlPr>
                          </m:sSubPr>
                          <m:e>
                            <m:r>
                              <a:rPr lang="zh-CN" altLang="en-US" sz="2800" i="1">
                                <a:solidFill>
                                  <a:srgbClr val="C00000"/>
                                </a:solidFill>
                                <a:latin typeface="Cambria Math" panose="02040503050406030204" pitchFamily="18" charset="0"/>
                              </a:rPr>
                              <m:t>𝐿</m:t>
                            </m:r>
                          </m:e>
                          <m:sub>
                            <m:r>
                              <a:rPr lang="zh-CN" altLang="en-US" sz="2800" i="0">
                                <a:solidFill>
                                  <a:srgbClr val="C00000"/>
                                </a:solidFill>
                                <a:latin typeface="Cambria Math" panose="02040503050406030204" pitchFamily="18" charset="0"/>
                              </a:rPr>
                              <m:t>2</m:t>
                            </m:r>
                          </m:sub>
                        </m:sSub>
                      </m:den>
                    </m:f>
                  </m:oMath>
                </a14:m>
                <a:r>
                  <a:rPr lang="zh-CN" altLang="en-US" sz="2800" smtClean="0">
                    <a:solidFill>
                      <a:srgbClr val="C00000"/>
                    </a:solidFill>
                  </a:rPr>
                  <a:t> </a:t>
                </a:r>
                <a:endParaRPr lang="zh-CN" altLang="en-US" sz="2800">
                  <a:solidFill>
                    <a:srgbClr val="C00000"/>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1577752" y="3550778"/>
                <a:ext cx="1004057" cy="767454"/>
              </a:xfrm>
              <a:prstGeom prst="rect">
                <a:avLst/>
              </a:prstGeom>
              <a:blipFill rotWithShape="0">
                <a:blip r:embed="rId3"/>
                <a:stretch>
                  <a:fillRect/>
                </a:stretch>
              </a:blipFill>
            </p:spPr>
            <p:txBody>
              <a:bodyPr/>
              <a:lstStyle/>
              <a:p>
                <a:r>
                  <a:rPr lang="zh-CN" altLang="en-US">
                    <a:noFill/>
                  </a:rPr>
                  <a:t> </a:t>
                </a:r>
              </a:p>
            </p:txBody>
          </p:sp>
        </mc:Fallback>
      </mc:AlternateContent>
      <p:grpSp>
        <p:nvGrpSpPr>
          <p:cNvPr id="9" name="组合 8"/>
          <p:cNvGrpSpPr/>
          <p:nvPr/>
        </p:nvGrpSpPr>
        <p:grpSpPr>
          <a:xfrm>
            <a:off x="0" y="4715183"/>
            <a:ext cx="11783838" cy="1522923"/>
            <a:chOff x="0" y="268558"/>
            <a:chExt cx="11783838" cy="1522923"/>
          </a:xfrm>
        </p:grpSpPr>
        <mc:AlternateContent xmlns:mc="http://schemas.openxmlformats.org/markup-compatibility/2006" xmlns:a14="http://schemas.microsoft.com/office/drawing/2010/main">
          <mc:Choice Requires="a14">
            <p:sp>
              <p:nvSpPr>
                <p:cNvPr id="10" name="矩形 9"/>
                <p:cNvSpPr/>
                <p:nvPr/>
              </p:nvSpPr>
              <p:spPr>
                <a:xfrm>
                  <a:off x="389206" y="686435"/>
                  <a:ext cx="11394632" cy="1105046"/>
                </a:xfrm>
                <a:prstGeom prst="rect">
                  <a:avLst/>
                </a:prstGeom>
              </p:spPr>
              <p:txBody>
                <a:bodyPr wrap="square">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根据干涉条纹间距公式有</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𝐿</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den>
                      </m:f>
                    </m:oMath>
                  </a14:m>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，整理得</a:t>
                  </a:r>
                  <a:r>
                    <a:rPr lang="en-US" altLang="zh-CN" sz="2800" i="1">
                      <a:effectLst/>
                      <a:latin typeface="Times New Roman" panose="02020603050405020304" pitchFamily="18" charset="0"/>
                      <a:ea typeface="宋体" panose="02010600030101010101" pitchFamily="2" charset="-122"/>
                    </a:rPr>
                    <a:t>λ</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Δ</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𝐿</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den>
                      </m:f>
                    </m:oMath>
                  </a14:m>
                  <a:endParaRPr lang="zh-CN" altLang="zh-CN" sz="1100">
                    <a:solidFill>
                      <a:prstClr val="black"/>
                    </a:solidFill>
                    <a:latin typeface="Times New Roman" panose="02020603050405020304" pitchFamily="18" charset="0"/>
                    <a:ea typeface="宋体" panose="02010600030101010101" pitchFamily="2" charset="-122"/>
                  </a:endParaRPr>
                </a:p>
              </p:txBody>
            </p:sp>
          </mc:Choice>
          <mc:Fallback xmlns="">
            <p:sp>
              <p:nvSpPr>
                <p:cNvPr id="10" name="矩形 9"/>
                <p:cNvSpPr>
                  <a:spLocks noRot="1" noChangeAspect="1" noMove="1" noResize="1" noEditPoints="1" noAdjustHandles="1" noChangeArrowheads="1" noChangeShapeType="1" noTextEdit="1"/>
                </p:cNvSpPr>
                <p:nvPr/>
              </p:nvSpPr>
              <p:spPr>
                <a:xfrm>
                  <a:off x="389206" y="686435"/>
                  <a:ext cx="11394632" cy="1105046"/>
                </a:xfrm>
                <a:prstGeom prst="rect">
                  <a:avLst/>
                </a:prstGeom>
                <a:blipFill rotWithShape="0">
                  <a:blip r:embed="rId4"/>
                  <a:stretch>
                    <a:fillRect l="-1124"/>
                  </a:stretch>
                </a:blipFill>
              </p:spPr>
              <p:txBody>
                <a:bodyPr/>
                <a:lstStyle/>
                <a:p>
                  <a:r>
                    <a:rPr lang="zh-CN" altLang="en-US">
                      <a:noFill/>
                    </a:rPr>
                    <a:t> </a:t>
                  </a:r>
                </a:p>
              </p:txBody>
            </p:sp>
          </mc:Fallback>
        </mc:AlternateContent>
        <p:grpSp>
          <p:nvGrpSpPr>
            <p:cNvPr id="11" name="组合 10"/>
            <p:cNvGrpSpPr/>
            <p:nvPr/>
          </p:nvGrpSpPr>
          <p:grpSpPr>
            <a:xfrm>
              <a:off x="0" y="268558"/>
              <a:ext cx="1439863" cy="424932"/>
              <a:chOff x="51643" y="755060"/>
              <a:chExt cx="1439863" cy="424932"/>
            </a:xfrm>
          </p:grpSpPr>
          <p:sp>
            <p:nvSpPr>
              <p:cNvPr id="12" name="矩形 1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4" name="组合 65"/>
              <p:cNvGrpSpPr>
                <a:grpSpLocks/>
              </p:cNvGrpSpPr>
              <p:nvPr/>
            </p:nvGrpSpPr>
            <p:grpSpPr bwMode="auto">
              <a:xfrm>
                <a:off x="1224676" y="886173"/>
                <a:ext cx="162478" cy="162211"/>
                <a:chOff x="3104" y="165"/>
                <a:chExt cx="276" cy="275"/>
              </a:xfrm>
            </p:grpSpPr>
            <p:cxnSp>
              <p:nvCxnSpPr>
                <p:cNvPr id="15" name="直接连接符 1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35989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920446"/>
            <a:ext cx="11394632" cy="3242170"/>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rPr>
              <a:t>关于此实验，下面几种说法正确的是</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仅撤掉滤光片，光屏仍能观察到干涉图样</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仅将单缝移近双缝，光屏上观察到的条纹数变少</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单、双缝相平行，两缝与光屏上的条纹相垂直</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仅撤掉双缝，在光屏上可能观察到明暗相间的条纹</a:t>
            </a:r>
            <a:endParaRPr lang="zh-CN" altLang="zh-CN" sz="1100">
              <a:effectLst/>
              <a:latin typeface="Times New Roman" panose="02020603050405020304" pitchFamily="18" charset="0"/>
              <a:ea typeface="宋体" panose="02010600030101010101" pitchFamily="2" charset="-122"/>
            </a:endParaRPr>
          </a:p>
        </p:txBody>
      </p:sp>
      <p:pic>
        <p:nvPicPr>
          <p:cNvPr id="8" name="image13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7516" y="765498"/>
            <a:ext cx="6115380" cy="1872208"/>
          </a:xfrm>
          <a:prstGeom prst="rect">
            <a:avLst/>
          </a:prstGeom>
          <a:noFill/>
          <a:ln>
            <a:noFill/>
          </a:ln>
        </p:spPr>
      </p:pic>
      <p:sp>
        <p:nvSpPr>
          <p:cNvPr id="5" name="矩形 4"/>
          <p:cNvSpPr/>
          <p:nvPr/>
        </p:nvSpPr>
        <p:spPr>
          <a:xfrm>
            <a:off x="6743278" y="2997746"/>
            <a:ext cx="70403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AD</a:t>
            </a:r>
            <a:endParaRPr lang="zh-CN" altLang="en-US"/>
          </a:p>
        </p:txBody>
      </p:sp>
    </p:spTree>
    <p:extLst>
      <p:ext uri="{BB962C8B-B14F-4D97-AF65-F5344CB8AC3E}">
        <p14:creationId xmlns:p14="http://schemas.microsoft.com/office/powerpoint/2010/main" val="42572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693490"/>
            <a:ext cx="11783838" cy="5382634"/>
            <a:chOff x="0" y="268558"/>
            <a:chExt cx="11783838" cy="5382634"/>
          </a:xfrm>
        </p:grpSpPr>
        <mc:AlternateContent xmlns:mc="http://schemas.openxmlformats.org/markup-compatibility/2006" xmlns:a14="http://schemas.microsoft.com/office/drawing/2010/main">
          <mc:Choice Requires="a14">
            <p:sp>
              <p:nvSpPr>
                <p:cNvPr id="12" name="矩形 11"/>
                <p:cNvSpPr/>
                <p:nvPr/>
              </p:nvSpPr>
              <p:spPr>
                <a:xfrm>
                  <a:off x="389206" y="686435"/>
                  <a:ext cx="11394632" cy="4964757"/>
                </a:xfrm>
                <a:prstGeom prst="rect">
                  <a:avLst/>
                </a:prstGeom>
              </p:spPr>
              <p:txBody>
                <a:bodyPr wrap="square">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仅撤掉滤光片，通过单缝和双缝的是复色光，满足干涉条件，光屏仍能观察到干涉图样，故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340610" algn="l"/>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根据</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干涉条纹间距公式有</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𝐿</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den>
                      </m:f>
                    </m:oMath>
                  </a14:m>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，光屏上观察到的条纹数与单、双缝之间的距离无关，故</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340610" algn="l"/>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单</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、双缝相平行，两缝与光屏上的条纹平行，故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340610" algn="l"/>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仅</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撤掉双缝，光通过单缝可能发生衍射，在光屏上可能观察到明暗相间的条纹，故</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1100">
                    <a:solidFill>
                      <a:prstClr val="black"/>
                    </a:solidFill>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686435"/>
                  <a:ext cx="11394632" cy="4964757"/>
                </a:xfrm>
                <a:prstGeom prst="rect">
                  <a:avLst/>
                </a:prstGeom>
                <a:blipFill rotWithShape="0">
                  <a:blip r:embed="rId2"/>
                  <a:stretch>
                    <a:fillRect l="-1124" b="-859"/>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1" name="矩形 10">
            <a:hlinkClick r:id="rId3"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15130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7E0E636-37AB-041F-C02F-294C2FAD9BBA}"/>
              </a:ext>
            </a:extLst>
          </p:cNvPr>
          <p:cNvSpPr/>
          <p:nvPr/>
        </p:nvSpPr>
        <p:spPr>
          <a:xfrm>
            <a:off x="-240673" y="2187812"/>
            <a:ext cx="8064071" cy="1298259"/>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 xmlns:a16="http://schemas.microsoft.com/office/drawing/2014/main" id="{F75B02E5-4298-7D87-6C4E-DE96B625F133}"/>
              </a:ext>
            </a:extLst>
          </p:cNvPr>
          <p:cNvSpPr/>
          <p:nvPr/>
        </p:nvSpPr>
        <p:spPr>
          <a:xfrm>
            <a:off x="665713" y="2349674"/>
            <a:ext cx="7373709" cy="923201"/>
          </a:xfrm>
          <a:prstGeom prst="rect">
            <a:avLst/>
          </a:prstGeom>
        </p:spPr>
        <p:txBody>
          <a:bodyPr wrap="square">
            <a:spAutoFit/>
          </a:bodyPr>
          <a:lstStyle/>
          <a:p>
            <a:r>
              <a:rPr lang="zh-CN" altLang="zh-CN" sz="5399" b="1" dirty="0" smtClean="0">
                <a:latin typeface="Times New Roman" panose="02020603050405020304" pitchFamily="18" charset="0"/>
                <a:ea typeface="微软雅黑" panose="020B0503020204020204" charset="-122"/>
                <a:cs typeface="微软雅黑" panose="020B0503020204020204" charset="-122"/>
              </a:rPr>
              <a:t>专题</a:t>
            </a:r>
            <a:r>
              <a:rPr lang="zh-CN" altLang="zh-CN" sz="5399" b="1" smtClean="0">
                <a:latin typeface="Times New Roman" panose="02020603050405020304" pitchFamily="18" charset="0"/>
                <a:ea typeface="微软雅黑" panose="020B0503020204020204" charset="-122"/>
                <a:cs typeface="微软雅黑" panose="020B0503020204020204" charset="-122"/>
              </a:rPr>
              <a:t>强化练</a:t>
            </a:r>
            <a:endParaRPr lang="zh-CN" altLang="zh-CN" sz="5399" b="1" dirty="0">
              <a:latin typeface="Times New Roman" panose="02020603050405020304" pitchFamily="18" charset="0"/>
              <a:ea typeface="微软雅黑" panose="020B0503020204020204" charset="-122"/>
              <a:cs typeface="微软雅黑" panose="020B0503020204020204" charset="-122"/>
            </a:endParaRP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11289"/>
          <a:stretch/>
        </p:blipFill>
        <p:spPr>
          <a:xfrm>
            <a:off x="8039422" y="2187811"/>
            <a:ext cx="4150991" cy="1299600"/>
          </a:xfrm>
          <a:prstGeom prst="rect">
            <a:avLst/>
          </a:prstGeom>
        </p:spPr>
      </p:pic>
    </p:spTree>
    <p:extLst>
      <p:ext uri="{BB962C8B-B14F-4D97-AF65-F5344CB8AC3E}">
        <p14:creationId xmlns:p14="http://schemas.microsoft.com/office/powerpoint/2010/main" val="3902261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16165"/>
            <a:ext cx="170351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对一对</a:t>
            </a:r>
          </a:p>
        </p:txBody>
      </p:sp>
      <p:sp>
        <p:nvSpPr>
          <p:cNvPr id="21" name="圆角矩形 2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solidFill>
            <a:srgbClr val="1F497D"/>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6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rPr>
              <a:t>答案</a:t>
            </a:r>
          </a:p>
        </p:txBody>
      </p:sp>
      <mc:AlternateContent xmlns:mc="http://schemas.openxmlformats.org/markup-compatibility/2006" xmlns:a14="http://schemas.microsoft.com/office/drawing/2010/main">
        <mc:Choice Requires="a14">
          <p:graphicFrame>
            <p:nvGraphicFramePr>
              <p:cNvPr id="16" name="表格 15"/>
              <p:cNvGraphicFramePr>
                <a:graphicFrameLocks noGrp="1"/>
              </p:cNvGraphicFramePr>
              <p:nvPr>
                <p:extLst>
                  <p:ext uri="{D42A27DB-BD31-4B8C-83A1-F6EECF244321}">
                    <p14:modId xmlns:p14="http://schemas.microsoft.com/office/powerpoint/2010/main" val="3143653770"/>
                  </p:ext>
                </p:extLst>
              </p:nvPr>
            </p:nvGraphicFramePr>
            <p:xfrm>
              <a:off x="559169" y="981522"/>
              <a:ext cx="11009439" cy="3882480"/>
            </p:xfrm>
            <a:graphic>
              <a:graphicData uri="http://schemas.openxmlformats.org/drawingml/2006/table">
                <a:tbl>
                  <a:tblPr firstRow="1" bandRow="1">
                    <a:tableStyleId>{5C22544A-7EE6-4342-B048-85BDC9FD1C3A}</a:tableStyleId>
                  </a:tblPr>
                  <a:tblGrid>
                    <a:gridCol w="1071541">
                      <a:extLst>
                        <a:ext uri="{9D8B030D-6E8A-4147-A177-3AD203B41FA5}">
                          <a16:colId xmlns="" xmlns:a16="http://schemas.microsoft.com/office/drawing/2014/main" val="20000"/>
                        </a:ext>
                      </a:extLst>
                    </a:gridCol>
                    <a:gridCol w="1476164">
                      <a:extLst>
                        <a:ext uri="{9D8B030D-6E8A-4147-A177-3AD203B41FA5}">
                          <a16:colId xmlns="" xmlns:a16="http://schemas.microsoft.com/office/drawing/2014/main" val="20001"/>
                        </a:ext>
                      </a:extLst>
                    </a:gridCol>
                    <a:gridCol w="4788532"/>
                    <a:gridCol w="3673202"/>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smtClean="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kern="1200" smtClean="0">
                              <a:solidFill>
                                <a:schemeClr val="bg1"/>
                              </a:solidFill>
                              <a:latin typeface="+mn-lt"/>
                              <a:ea typeface="+mn-ea"/>
                              <a:cs typeface="+mn-cs"/>
                            </a:rPr>
                            <a:t>3</a:t>
                          </a:r>
                          <a:endParaRPr lang="zh-CN" altLang="en-US" sz="2800" b="0" kern="1200">
                            <a:solidFill>
                              <a:schemeClr val="bg1"/>
                            </a:solidFill>
                            <a:latin typeface="+mn-lt"/>
                            <a:ea typeface="+mn-ea"/>
                            <a:cs typeface="+mn-cs"/>
                          </a:endParaRPr>
                        </a:p>
                      </a:txBody>
                      <a:tcPr anchor="ctr">
                        <a:lnT w="28575" cap="flat" cmpd="sng" algn="ctr">
                          <a:no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792426">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gn="ctr">
                            <a:lnSpc>
                              <a:spcPct val="150000"/>
                            </a:lnSpc>
                          </a:pPr>
                          <a:r>
                            <a:rPr lang="en-US" altLang="zh-CN" sz="3200" baseline="0" smtClean="0">
                              <a:solidFill>
                                <a:srgbClr val="C00000"/>
                              </a:solidFill>
                              <a:latin typeface="Times New Roman" panose="02020603050405020304" pitchFamily="18" charset="0"/>
                            </a:rPr>
                            <a:t>ABD</a:t>
                          </a:r>
                          <a:endParaRPr lang="zh-CN" altLang="en-US" sz="3200" baseline="0">
                            <a:solidFill>
                              <a:srgbClr val="C00000"/>
                            </a:solidFill>
                            <a:latin typeface="Times New Roman" panose="02020603050405020304" pitchFamily="18" charset="0"/>
                          </a:endParaRPr>
                        </a:p>
                      </a:txBody>
                      <a:tcPr anchor="ctr">
                        <a:solidFill>
                          <a:schemeClr val="tx2">
                            <a:lumMod val="20000"/>
                            <a:lumOff val="80000"/>
                          </a:schemeClr>
                        </a:solidFill>
                      </a:tcPr>
                    </a:tc>
                    <a:tc>
                      <a:txBody>
                        <a:bodyPr/>
                        <a:lstStyle/>
                        <a:p>
                          <a:pPr>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(1)B</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(2)1.57</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(3)</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不变</a:t>
                          </a:r>
                          <a:endParaRPr lang="zh-CN" altLang="en-US" sz="2800">
                            <a:solidFill>
                              <a:srgbClr val="C00000"/>
                            </a:solidFill>
                          </a:endParaRPr>
                        </a:p>
                      </a:txBody>
                      <a:tcPr anchor="ctr">
                        <a:solidFill>
                          <a:schemeClr val="tx2">
                            <a:lumMod val="20000"/>
                            <a:lumOff val="80000"/>
                          </a:schemeClr>
                        </a:solidFill>
                      </a:tcPr>
                    </a:tc>
                    <a:tc>
                      <a:txBody>
                        <a:bodyPr/>
                        <a:lstStyle/>
                        <a:p>
                          <a:r>
                            <a:rPr lang="en-US" altLang="zh-CN" sz="2800" smtClean="0">
                              <a:solidFill>
                                <a:srgbClr val="C00000"/>
                              </a:solidFill>
                              <a:effectLst/>
                              <a:latin typeface="Times New Roman" panose="02020603050405020304" pitchFamily="18" charset="0"/>
                              <a:ea typeface="宋体" panose="02010600030101010101" pitchFamily="2" charset="-122"/>
                            </a:rPr>
                            <a:t>(1)D</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(2)1.515</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(3)573</a:t>
                          </a:r>
                          <a:endParaRPr lang="zh-CN" altLang="en-US" sz="2800">
                            <a:solidFill>
                              <a:srgbClr val="C00000"/>
                            </a:solidFill>
                          </a:endParaRPr>
                        </a:p>
                      </a:txBody>
                      <a:tcPr anchor="ctr">
                        <a:solidFill>
                          <a:schemeClr val="tx2">
                            <a:lumMod val="20000"/>
                            <a:lumOff val="80000"/>
                          </a:schemeClr>
                        </a:solidFill>
                      </a:tcPr>
                    </a:tc>
                    <a:extLst>
                      <a:ext uri="{0D108BD9-81ED-4DB2-BD59-A6C34878D82A}">
                        <a16:rowId xmlns="" xmlns:a16="http://schemas.microsoft.com/office/drawing/2014/main" val="10001"/>
                      </a:ext>
                    </a:extLst>
                  </a:tr>
                  <a:tr h="773574">
                    <a:tc>
                      <a:txBody>
                        <a:bodyPr/>
                        <a:lstStyle/>
                        <a:p>
                          <a:pPr algn="ctr"/>
                          <a:r>
                            <a:rPr lang="zh-CN" altLang="en-US" sz="2800" dirty="0">
                              <a:solidFill>
                                <a:schemeClr val="bg1"/>
                              </a:solidFill>
                              <a:latin typeface="微软雅黑" panose="020B0503020204020204" charset="-122"/>
                              <a:ea typeface="微软雅黑" panose="020B0503020204020204" charset="-122"/>
                            </a:rPr>
                            <a:t>题号</a:t>
                          </a:r>
                        </a:p>
                      </a:txBody>
                      <a:tcPr anchor="ctr">
                        <a:solidFill>
                          <a:schemeClr val="tx2"/>
                        </a:solidFill>
                      </a:tcPr>
                    </a:tc>
                    <a:tc gridSpan="2">
                      <a:txBody>
                        <a:bodyPr/>
                        <a:lstStyle/>
                        <a:p>
                          <a:pPr algn="ctr"/>
                          <a:r>
                            <a:rPr lang="en-US" altLang="zh-CN" sz="2800" b="0">
                              <a:solidFill>
                                <a:schemeClr val="bg1"/>
                              </a:solidFill>
                            </a:rPr>
                            <a:t>  </a:t>
                          </a:r>
                          <a:r>
                            <a:rPr lang="en-US" altLang="zh-CN" sz="2800" b="0" smtClean="0">
                              <a:solidFill>
                                <a:schemeClr val="bg1"/>
                              </a:solidFill>
                            </a:rPr>
                            <a:t>4</a:t>
                          </a:r>
                          <a:endParaRPr lang="zh-CN" altLang="en-US" sz="2800" b="0" dirty="0">
                            <a:solidFill>
                              <a:schemeClr val="bg1"/>
                            </a:solidFill>
                          </a:endParaRPr>
                        </a:p>
                      </a:txBody>
                      <a:tcPr anchor="ctr">
                        <a:solidFill>
                          <a:schemeClr val="tx2"/>
                        </a:solidFill>
                      </a:tcPr>
                    </a:tc>
                    <a:tc hMerge="1">
                      <a:txBody>
                        <a:bodyPr/>
                        <a:lstStyle/>
                        <a:p>
                          <a:pPr algn="ctr"/>
                          <a:endParaRPr lang="zh-CN" altLang="en-US" sz="2800" b="0" dirty="0">
                            <a:solidFill>
                              <a:schemeClr val="bg1"/>
                            </a:solidFill>
                          </a:endParaRPr>
                        </a:p>
                      </a:txBody>
                      <a:tcPr anchor="ctr">
                        <a:solidFill>
                          <a:schemeClr val="tx2"/>
                        </a:solidFill>
                      </a:tcPr>
                    </a:tc>
                    <a:tc>
                      <a:txBody>
                        <a:bodyPr/>
                        <a:lstStyle/>
                        <a:p>
                          <a:pPr algn="ctr"/>
                          <a:r>
                            <a:rPr lang="en-US" altLang="zh-CN" sz="2800" b="0" smtClean="0">
                              <a:solidFill>
                                <a:schemeClr val="bg1"/>
                              </a:solidFill>
                            </a:rPr>
                            <a:t>5</a:t>
                          </a:r>
                          <a:endParaRPr lang="zh-CN" altLang="en-US" sz="2800" b="0" dirty="0">
                            <a:solidFill>
                              <a:schemeClr val="bg1"/>
                            </a:solidFill>
                          </a:endParaRPr>
                        </a:p>
                      </a:txBody>
                      <a:tcPr anchor="ctr">
                        <a:solidFill>
                          <a:schemeClr val="tx2"/>
                        </a:solidFill>
                      </a:tcPr>
                    </a:tc>
                    <a:extLst>
                      <a:ext uri="{0D108BD9-81ED-4DB2-BD59-A6C34878D82A}">
                        <a16:rowId xmlns="" xmlns:a16="http://schemas.microsoft.com/office/drawing/2014/main" val="10002"/>
                      </a:ext>
                    </a:extLst>
                  </a:tr>
                  <a:tr h="77357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gridSpan="2">
                      <a:txBody>
                        <a:bodyPr/>
                        <a:lstStyle/>
                        <a:p>
                          <a:pPr>
                            <a:lnSpc>
                              <a:spcPct val="150000"/>
                            </a:lnSpc>
                            <a:spcAft>
                              <a:spcPts val="0"/>
                            </a:spcAft>
                            <a:tabLst>
                              <a:tab pos="2340610" algn="l"/>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a:t>
                          </a:r>
                          <a:r>
                            <a:rPr lang="en-US" altLang="zh-CN" sz="2800" i="1">
                              <a:solidFill>
                                <a:srgbClr val="C00000"/>
                              </a:solidFill>
                              <a:effectLst/>
                              <a:latin typeface="Times New Roman" panose="02020603050405020304" pitchFamily="18" charset="0"/>
                              <a:ea typeface="宋体" panose="02010600030101010101" pitchFamily="2" charset="-122"/>
                            </a:rPr>
                            <a:t>P</a:t>
                          </a:r>
                          <a:r>
                            <a:rPr lang="en-US" altLang="zh-CN" sz="2800" baseline="-25000">
                              <a:solidFill>
                                <a:srgbClr val="C00000"/>
                              </a:solidFill>
                              <a:effectLst/>
                              <a:latin typeface="Times New Roman" panose="02020603050405020304" pitchFamily="18" charset="0"/>
                              <a:ea typeface="宋体" panose="02010600030101010101" pitchFamily="2" charset="-122"/>
                            </a:rPr>
                            <a:t>1</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i="1">
                              <a:solidFill>
                                <a:srgbClr val="C00000"/>
                              </a:solidFill>
                              <a:effectLst/>
                              <a:latin typeface="Times New Roman" panose="02020603050405020304" pitchFamily="18" charset="0"/>
                              <a:ea typeface="宋体" panose="02010600030101010101" pitchFamily="2" charset="-122"/>
                            </a:rPr>
                            <a:t>P</a:t>
                          </a:r>
                          <a:r>
                            <a:rPr lang="en-US" altLang="zh-CN" sz="2800" baseline="-25000">
                              <a:solidFill>
                                <a:srgbClr val="C00000"/>
                              </a:solidFill>
                              <a:effectLst/>
                              <a:latin typeface="Times New Roman" panose="02020603050405020304" pitchFamily="18" charset="0"/>
                              <a:ea typeface="宋体" panose="02010600030101010101" pitchFamily="2" charset="-122"/>
                            </a:rPr>
                            <a:t>2</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不必需　</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m:rPr>
                                      <m:sty m:val="p"/>
                                    </m:rP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𝜃</m:t>
                                  </m:r>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𝛼</m:t>
                                  </m:r>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num>
                                <m:den>
                                  <m:r>
                                    <m:rPr>
                                      <m:sty m:val="p"/>
                                    </m:rP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𝜃</m:t>
                                  </m:r>
                                </m:den>
                              </m:f>
                            </m:oMath>
                          </a14:m>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(2)</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小于</a:t>
                          </a:r>
                          <a:endParaRPr lang="zh-CN" altLang="en-US" sz="2800" dirty="0">
                            <a:solidFill>
                              <a:srgbClr val="C00000"/>
                            </a:solidFill>
                          </a:endParaRPr>
                        </a:p>
                      </a:txBody>
                      <a:tcPr anchor="ctr">
                        <a:solidFill>
                          <a:schemeClr val="tx2">
                            <a:lumMod val="20000"/>
                            <a:lumOff val="80000"/>
                          </a:schemeClr>
                        </a:solidFill>
                      </a:tcPr>
                    </a:tc>
                    <a:tc hMerge="1">
                      <a:txBody>
                        <a:bodyPr/>
                        <a:lstStyle/>
                        <a:p>
                          <a:pPr>
                            <a:lnSpc>
                              <a:spcPct val="150000"/>
                            </a:lnSpc>
                            <a:spcAft>
                              <a:spcPts val="0"/>
                            </a:spcAft>
                            <a:tabLst>
                              <a:tab pos="2340610" algn="l"/>
                              <a:tab pos="2790825" algn="l"/>
                              <a:tab pos="4231005" algn="l"/>
                            </a:tabLst>
                          </a:pPr>
                          <a:endParaRPr lang="zh-CN" altLang="en-US" sz="2800" dirty="0">
                            <a:solidFill>
                              <a:srgbClr val="C00000"/>
                            </a:solidFill>
                          </a:endParaRPr>
                        </a:p>
                      </a:txBody>
                      <a:tcPr anchor="ctr">
                        <a:solidFill>
                          <a:schemeClr val="tx2">
                            <a:lumMod val="20000"/>
                            <a:lumOff val="80000"/>
                          </a:schemeClr>
                        </a:solidFill>
                      </a:tcPr>
                    </a:tc>
                    <a:tc>
                      <a:txBody>
                        <a:bodyPr/>
                        <a:lstStyle/>
                        <a:p>
                          <a:pPr>
                            <a:lnSpc>
                              <a:spcPct val="15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ea typeface="宋体" panose="02010600030101010101" pitchFamily="2" charset="-122"/>
                              <a:cs typeface="宋体" panose="02010600030101010101" pitchFamily="2" charset="-122"/>
                            </a:rPr>
                            <a:t>①</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不会　</a:t>
                          </a:r>
                          <a:r>
                            <a:rPr lang="zh-CN" altLang="zh-CN" sz="2800" smtClean="0">
                              <a:solidFill>
                                <a:srgbClr val="C00000"/>
                              </a:solidFill>
                              <a:effectLst/>
                              <a:ea typeface="宋体" panose="02010600030101010101" pitchFamily="2" charset="-122"/>
                              <a:cs typeface="宋体" panose="02010600030101010101" pitchFamily="2" charset="-122"/>
                            </a:rPr>
                            <a:t>②</a:t>
                          </a:r>
                          <a:r>
                            <a:rPr lang="en-US" altLang="zh-CN" sz="2800" i="1" smtClean="0">
                              <a:solidFill>
                                <a:srgbClr val="C00000"/>
                              </a:solidFill>
                              <a:effectLst/>
                              <a:latin typeface="Times New Roman" panose="02020603050405020304" pitchFamily="18" charset="0"/>
                              <a:ea typeface="宋体" panose="02010600030101010101" pitchFamily="2" charset="-122"/>
                            </a:rPr>
                            <a:t>H</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smtClean="0">
                              <a:solidFill>
                                <a:srgbClr val="C00000"/>
                              </a:solidFill>
                              <a:effectLst/>
                              <a:ea typeface="宋体" panose="02010600030101010101" pitchFamily="2" charset="-122"/>
                              <a:cs typeface="宋体" panose="02010600030101010101" pitchFamily="2" charset="-122"/>
                            </a:rPr>
                            <a:t>③</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见解析　</a:t>
                          </a: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乙</a:t>
                          </a:r>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extLst>
                      <a:ext uri="{0D108BD9-81ED-4DB2-BD59-A6C34878D82A}">
                        <a16:rowId xmlns="" xmlns:a16="http://schemas.microsoft.com/office/drawing/2014/main" val="10003"/>
                      </a:ext>
                    </a:extLst>
                  </a:tr>
                </a:tbl>
              </a:graphicData>
            </a:graphic>
          </p:graphicFrame>
        </mc:Choice>
        <mc:Fallback xmlns="">
          <p:graphicFrame>
            <p:nvGraphicFramePr>
              <p:cNvPr id="16" name="表格 15"/>
              <p:cNvGraphicFramePr>
                <a:graphicFrameLocks noGrp="1"/>
              </p:cNvGraphicFramePr>
              <p:nvPr>
                <p:extLst>
                  <p:ext uri="{D42A27DB-BD31-4B8C-83A1-F6EECF244321}">
                    <p14:modId xmlns:p14="http://schemas.microsoft.com/office/powerpoint/2010/main" val="3143653770"/>
                  </p:ext>
                </p:extLst>
              </p:nvPr>
            </p:nvGraphicFramePr>
            <p:xfrm>
              <a:off x="559169" y="981522"/>
              <a:ext cx="11009439" cy="3801454"/>
            </p:xfrm>
            <a:graphic>
              <a:graphicData uri="http://schemas.openxmlformats.org/drawingml/2006/table">
                <a:tbl>
                  <a:tblPr firstRow="1" bandRow="1">
                    <a:tableStyleId>{5C22544A-7EE6-4342-B048-85BDC9FD1C3A}</a:tableStyleId>
                  </a:tblPr>
                  <a:tblGrid>
                    <a:gridCol w="1071541">
                      <a:extLst>
                        <a:ext uri="{9D8B030D-6E8A-4147-A177-3AD203B41FA5}">
                          <a16:colId xmlns:a16="http://schemas.microsoft.com/office/drawing/2014/main" xmlns="" xmlns:a14="http://schemas.microsoft.com/office/drawing/2010/main" val="20000"/>
                        </a:ext>
                      </a:extLst>
                    </a:gridCol>
                    <a:gridCol w="1476164">
                      <a:extLst>
                        <a:ext uri="{9D8B030D-6E8A-4147-A177-3AD203B41FA5}">
                          <a16:colId xmlns:a16="http://schemas.microsoft.com/office/drawing/2014/main" xmlns="" xmlns:a14="http://schemas.microsoft.com/office/drawing/2010/main" val="20001"/>
                        </a:ext>
                      </a:extLst>
                    </a:gridCol>
                    <a:gridCol w="4788532"/>
                    <a:gridCol w="3673202"/>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smtClean="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kern="1200" smtClean="0">
                              <a:solidFill>
                                <a:schemeClr val="bg1"/>
                              </a:solidFill>
                              <a:latin typeface="+mn-lt"/>
                              <a:ea typeface="+mn-ea"/>
                              <a:cs typeface="+mn-cs"/>
                            </a:rPr>
                            <a:t>3</a:t>
                          </a:r>
                          <a:endParaRPr lang="zh-CN" altLang="en-US" sz="2800" b="0" kern="1200">
                            <a:solidFill>
                              <a:schemeClr val="bg1"/>
                            </a:solidFill>
                            <a:latin typeface="+mn-lt"/>
                            <a:ea typeface="+mn-ea"/>
                            <a:cs typeface="+mn-cs"/>
                          </a:endParaRPr>
                        </a:p>
                      </a:txBody>
                      <a:tcPr anchor="ctr">
                        <a:lnT w="28575" cap="flat" cmpd="sng" algn="ctr">
                          <a:noFill/>
                          <a:prstDash val="solid"/>
                          <a:round/>
                          <a:headEnd type="none" w="med" len="med"/>
                          <a:tailEnd type="none" w="med" len="med"/>
                        </a:lnT>
                        <a:solidFill>
                          <a:schemeClr val="tx2"/>
                        </a:solidFill>
                      </a:tcPr>
                    </a:tc>
                    <a:extLst>
                      <a:ext uri="{0D108BD9-81ED-4DB2-BD59-A6C34878D82A}">
                        <a16:rowId xmlns:a16="http://schemas.microsoft.com/office/drawing/2014/main" xmlns="" xmlns:a14="http://schemas.microsoft.com/office/drawing/2010/main" val="10000"/>
                      </a:ext>
                    </a:extLst>
                  </a:tr>
                  <a:tr h="944880">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gn="ctr">
                            <a:lnSpc>
                              <a:spcPct val="150000"/>
                            </a:lnSpc>
                          </a:pPr>
                          <a:r>
                            <a:rPr lang="en-US" altLang="zh-CN" sz="3200" baseline="0" smtClean="0">
                              <a:solidFill>
                                <a:srgbClr val="C00000"/>
                              </a:solidFill>
                              <a:latin typeface="Times New Roman" panose="02020603050405020304" pitchFamily="18" charset="0"/>
                            </a:rPr>
                            <a:t>ABD</a:t>
                          </a:r>
                          <a:endParaRPr lang="zh-CN" altLang="en-US" sz="3200" baseline="0">
                            <a:solidFill>
                              <a:srgbClr val="C00000"/>
                            </a:solidFill>
                            <a:latin typeface="Times New Roman" panose="02020603050405020304" pitchFamily="18" charset="0"/>
                          </a:endParaRPr>
                        </a:p>
                      </a:txBody>
                      <a:tcPr anchor="ctr">
                        <a:solidFill>
                          <a:schemeClr val="tx2">
                            <a:lumMod val="20000"/>
                            <a:lumOff val="80000"/>
                          </a:schemeClr>
                        </a:solidFill>
                      </a:tcPr>
                    </a:tc>
                    <a:tc>
                      <a:txBody>
                        <a:bodyPr/>
                        <a:lstStyle/>
                        <a:p>
                          <a:pPr>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(1)B</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(2)1.57</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(3)</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不变</a:t>
                          </a:r>
                          <a:endParaRPr lang="zh-CN" altLang="en-US" sz="2800">
                            <a:solidFill>
                              <a:srgbClr val="C00000"/>
                            </a:solidFill>
                          </a:endParaRPr>
                        </a:p>
                      </a:txBody>
                      <a:tcPr anchor="ctr">
                        <a:solidFill>
                          <a:schemeClr val="tx2">
                            <a:lumMod val="20000"/>
                            <a:lumOff val="80000"/>
                          </a:schemeClr>
                        </a:solidFill>
                      </a:tcPr>
                    </a:tc>
                    <a:tc>
                      <a:txBody>
                        <a:bodyPr/>
                        <a:lstStyle/>
                        <a:p>
                          <a:r>
                            <a:rPr lang="en-US" altLang="zh-CN" sz="2800" smtClean="0">
                              <a:solidFill>
                                <a:srgbClr val="C00000"/>
                              </a:solidFill>
                              <a:effectLst/>
                              <a:latin typeface="Times New Roman" panose="02020603050405020304" pitchFamily="18" charset="0"/>
                              <a:ea typeface="宋体" panose="02010600030101010101" pitchFamily="2" charset="-122"/>
                            </a:rPr>
                            <a:t>(1)D</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(2)1.515</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(3)573</a:t>
                          </a:r>
                          <a:endParaRPr lang="zh-CN" altLang="en-US" sz="2800">
                            <a:solidFill>
                              <a:srgbClr val="C00000"/>
                            </a:solidFill>
                          </a:endParaRPr>
                        </a:p>
                      </a:txBody>
                      <a:tcPr anchor="ctr">
                        <a:solidFill>
                          <a:schemeClr val="tx2">
                            <a:lumMod val="20000"/>
                            <a:lumOff val="80000"/>
                          </a:schemeClr>
                        </a:solidFill>
                      </a:tcPr>
                    </a:tc>
                    <a:extLst>
                      <a:ext uri="{0D108BD9-81ED-4DB2-BD59-A6C34878D82A}">
                        <a16:rowId xmlns:a16="http://schemas.microsoft.com/office/drawing/2014/main" xmlns="" xmlns:a14="http://schemas.microsoft.com/office/drawing/2010/main" val="10001"/>
                      </a:ext>
                    </a:extLst>
                  </a:tr>
                  <a:tr h="773574">
                    <a:tc>
                      <a:txBody>
                        <a:bodyPr/>
                        <a:lstStyle/>
                        <a:p>
                          <a:pPr algn="ctr"/>
                          <a:r>
                            <a:rPr lang="zh-CN" altLang="en-US" sz="2800" dirty="0">
                              <a:solidFill>
                                <a:schemeClr val="bg1"/>
                              </a:solidFill>
                              <a:latin typeface="微软雅黑" panose="020B0503020204020204" charset="-122"/>
                              <a:ea typeface="微软雅黑" panose="020B0503020204020204" charset="-122"/>
                            </a:rPr>
                            <a:t>题号</a:t>
                          </a:r>
                        </a:p>
                      </a:txBody>
                      <a:tcPr anchor="ctr">
                        <a:solidFill>
                          <a:schemeClr val="tx2"/>
                        </a:solidFill>
                      </a:tcPr>
                    </a:tc>
                    <a:tc gridSpan="2">
                      <a:txBody>
                        <a:bodyPr/>
                        <a:lstStyle/>
                        <a:p>
                          <a:pPr algn="ctr"/>
                          <a:r>
                            <a:rPr lang="en-US" altLang="zh-CN" sz="2800" b="0">
                              <a:solidFill>
                                <a:schemeClr val="bg1"/>
                              </a:solidFill>
                            </a:rPr>
                            <a:t>  </a:t>
                          </a:r>
                          <a:r>
                            <a:rPr lang="en-US" altLang="zh-CN" sz="2800" b="0" smtClean="0">
                              <a:solidFill>
                                <a:schemeClr val="bg1"/>
                              </a:solidFill>
                            </a:rPr>
                            <a:t>4</a:t>
                          </a:r>
                          <a:endParaRPr lang="zh-CN" altLang="en-US" sz="2800" b="0" dirty="0">
                            <a:solidFill>
                              <a:schemeClr val="bg1"/>
                            </a:solidFill>
                          </a:endParaRPr>
                        </a:p>
                      </a:txBody>
                      <a:tcPr anchor="ctr">
                        <a:solidFill>
                          <a:schemeClr val="tx2"/>
                        </a:solidFill>
                      </a:tcPr>
                    </a:tc>
                    <a:tc hMerge="1">
                      <a:txBody>
                        <a:bodyPr/>
                        <a:lstStyle/>
                        <a:p>
                          <a:pPr algn="ctr"/>
                          <a:endParaRPr lang="zh-CN" altLang="en-US" sz="2800" b="0" dirty="0">
                            <a:solidFill>
                              <a:schemeClr val="bg1"/>
                            </a:solidFill>
                          </a:endParaRPr>
                        </a:p>
                      </a:txBody>
                      <a:tcPr anchor="ctr">
                        <a:solidFill>
                          <a:schemeClr val="tx2"/>
                        </a:solidFill>
                      </a:tcPr>
                    </a:tc>
                    <a:tc>
                      <a:txBody>
                        <a:bodyPr/>
                        <a:lstStyle/>
                        <a:p>
                          <a:pPr algn="ctr"/>
                          <a:r>
                            <a:rPr lang="en-US" altLang="zh-CN" sz="2800" b="0" smtClean="0">
                              <a:solidFill>
                                <a:schemeClr val="bg1"/>
                              </a:solidFill>
                            </a:rPr>
                            <a:t>5</a:t>
                          </a:r>
                          <a:endParaRPr lang="zh-CN" altLang="en-US" sz="2800" b="0" dirty="0">
                            <a:solidFill>
                              <a:schemeClr val="bg1"/>
                            </a:solidFill>
                          </a:endParaRPr>
                        </a:p>
                      </a:txBody>
                      <a:tcPr anchor="ctr">
                        <a:solidFill>
                          <a:schemeClr val="tx2"/>
                        </a:solidFill>
                      </a:tcPr>
                    </a:tc>
                    <a:extLst>
                      <a:ext uri="{0D108BD9-81ED-4DB2-BD59-A6C34878D82A}">
                        <a16:rowId xmlns:a16="http://schemas.microsoft.com/office/drawing/2014/main" xmlns="" xmlns:a14="http://schemas.microsoft.com/office/drawing/2010/main" val="10002"/>
                      </a:ext>
                    </a:extLst>
                  </a:tr>
                  <a:tr h="129057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gridSpan="2">
                      <a:txBody>
                        <a:bodyPr/>
                        <a:lstStyle/>
                        <a:p>
                          <a:endParaRPr lang="zh-CN"/>
                        </a:p>
                      </a:txBody>
                      <a:tcPr anchor="ctr">
                        <a:blipFill rotWithShape="0">
                          <a:blip r:embed="rId8"/>
                          <a:stretch>
                            <a:fillRect l="-17218" t="-194340" r="-59047" b="-13679"/>
                          </a:stretch>
                        </a:blipFill>
                      </a:tcPr>
                    </a:tc>
                    <a:tc hMerge="1">
                      <a:txBody>
                        <a:bodyPr/>
                        <a:lstStyle/>
                        <a:p>
                          <a:pPr>
                            <a:lnSpc>
                              <a:spcPct val="150000"/>
                            </a:lnSpc>
                            <a:spcAft>
                              <a:spcPts val="0"/>
                            </a:spcAft>
                            <a:tabLst>
                              <a:tab pos="2340610" algn="l"/>
                              <a:tab pos="2790825" algn="l"/>
                              <a:tab pos="4231005" algn="l"/>
                            </a:tabLst>
                          </a:pPr>
                          <a:endParaRPr lang="zh-CN" altLang="en-US" sz="2800" dirty="0">
                            <a:solidFill>
                              <a:srgbClr val="C00000"/>
                            </a:solidFill>
                          </a:endParaRPr>
                        </a:p>
                      </a:txBody>
                      <a:tcPr anchor="ctr">
                        <a:solidFill>
                          <a:schemeClr val="tx2">
                            <a:lumMod val="20000"/>
                            <a:lumOff val="80000"/>
                          </a:schemeClr>
                        </a:solidFill>
                      </a:tcPr>
                    </a:tc>
                    <a:tc>
                      <a:txBody>
                        <a:bodyPr/>
                        <a:lstStyle/>
                        <a:p>
                          <a:pPr>
                            <a:lnSpc>
                              <a:spcPct val="15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ea typeface="宋体" panose="02010600030101010101" pitchFamily="2" charset="-122"/>
                              <a:cs typeface="宋体" panose="02010600030101010101" pitchFamily="2" charset="-122"/>
                            </a:rPr>
                            <a:t>①</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不会　</a:t>
                          </a:r>
                          <a:r>
                            <a:rPr lang="zh-CN" altLang="zh-CN" sz="2800" smtClean="0">
                              <a:solidFill>
                                <a:srgbClr val="C00000"/>
                              </a:solidFill>
                              <a:effectLst/>
                              <a:ea typeface="宋体" panose="02010600030101010101" pitchFamily="2" charset="-122"/>
                              <a:cs typeface="宋体" panose="02010600030101010101" pitchFamily="2" charset="-122"/>
                            </a:rPr>
                            <a:t>②</a:t>
                          </a:r>
                          <a:r>
                            <a:rPr lang="en-US" altLang="zh-CN" sz="2800" i="1" smtClean="0">
                              <a:solidFill>
                                <a:srgbClr val="C00000"/>
                              </a:solidFill>
                              <a:effectLst/>
                              <a:latin typeface="Times New Roman" panose="02020603050405020304" pitchFamily="18" charset="0"/>
                              <a:ea typeface="宋体" panose="02010600030101010101" pitchFamily="2" charset="-122"/>
                            </a:rPr>
                            <a:t>H</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smtClean="0">
                              <a:solidFill>
                                <a:srgbClr val="C00000"/>
                              </a:solidFill>
                              <a:effectLst/>
                              <a:ea typeface="宋体" panose="02010600030101010101" pitchFamily="2" charset="-122"/>
                              <a:cs typeface="宋体" panose="02010600030101010101" pitchFamily="2" charset="-122"/>
                            </a:rPr>
                            <a:t>③</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见解析　</a:t>
                          </a: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乙</a:t>
                          </a:r>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extLst>
                      <a:ext uri="{0D108BD9-81ED-4DB2-BD59-A6C34878D82A}">
                        <a16:rowId xmlns:a16="http://schemas.microsoft.com/office/drawing/2014/main" xmlns="" xmlns:a14="http://schemas.microsoft.com/office/drawing/2010/main" val="10003"/>
                      </a:ext>
                    </a:extLst>
                  </a:tr>
                </a:tbl>
              </a:graphicData>
            </a:graphic>
          </p:graphicFrame>
        </mc:Fallback>
      </mc:AlternateContent>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950700"/>
            <a:ext cx="11412000" cy="3919254"/>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rPr>
              <a:t>多选</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广西卷</a:t>
            </a:r>
            <a:r>
              <a:rPr lang="en-US" altLang="zh-CN" sz="2800">
                <a:latin typeface="Times New Roman" panose="02020603050405020304" pitchFamily="18" charset="0"/>
                <a:ea typeface="宋体" panose="02010600030101010101" pitchFamily="2" charset="-122"/>
              </a:rPr>
              <a:t>·8</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关于用油膜法测分子直径的实验，下列说法正确的是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油膜的厚度，可以看成是球形的直径</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油膜稳定时，油酸分子还在做热运动</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展开的薄膜，如果是不完整的正方形，可以不计面积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实验时，加酒精比不加酒精更好地展开油膜</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9" name="TextBox 14"/>
          <p:cNvSpPr txBox="1"/>
          <p:nvPr/>
        </p:nvSpPr>
        <p:spPr>
          <a:xfrm>
            <a:off x="267840" y="2306241"/>
            <a:ext cx="733847"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0" name="TextBox 14"/>
          <p:cNvSpPr txBox="1"/>
          <p:nvPr/>
        </p:nvSpPr>
        <p:spPr>
          <a:xfrm>
            <a:off x="258315" y="2870513"/>
            <a:ext cx="733847"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1" name="TextBox 14"/>
          <p:cNvSpPr txBox="1"/>
          <p:nvPr/>
        </p:nvSpPr>
        <p:spPr>
          <a:xfrm>
            <a:off x="258315" y="4142274"/>
            <a:ext cx="733847"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2" name="组合 11"/>
          <p:cNvGrpSpPr/>
          <p:nvPr/>
        </p:nvGrpSpPr>
        <p:grpSpPr>
          <a:xfrm>
            <a:off x="0" y="333450"/>
            <a:ext cx="11783838" cy="5748062"/>
            <a:chOff x="0" y="916630"/>
            <a:chExt cx="11783838" cy="5748062"/>
          </a:xfrm>
        </p:grpSpPr>
        <p:sp>
          <p:nvSpPr>
            <p:cNvPr id="13" name="矩形 12"/>
            <p:cNvSpPr/>
            <p:nvPr/>
          </p:nvSpPr>
          <p:spPr>
            <a:xfrm>
              <a:off x="389206" y="1401713"/>
              <a:ext cx="11394632" cy="5262979"/>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在油膜法测分子直径的实验中，把油膜看成单分子油膜，即认为油膜是由一层分子构成的，所以油膜的厚度可以近似看成是球形分子的直径，故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分子</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在永不停息地做无规则运动，与宏观物体是否处于稳定状态无关。油膜稳定时，油酸分子仍然在做热运动，故</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在</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计算油膜面积时，为了更准确地估算油膜的面积，对于不完整的格子，大于半格记为一个单位面积，小于半格的不计面积，而不是不完整的格子不计面积，故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4" name="组合 13"/>
            <p:cNvGrpSpPr/>
            <p:nvPr/>
          </p:nvGrpSpPr>
          <p:grpSpPr>
            <a:xfrm>
              <a:off x="0" y="916630"/>
              <a:ext cx="1439863" cy="424932"/>
              <a:chOff x="51643" y="755060"/>
              <a:chExt cx="1439863" cy="424932"/>
            </a:xfrm>
          </p:grpSpPr>
          <p:sp>
            <p:nvSpPr>
              <p:cNvPr id="16" name="矩形 1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8" name="组合 65"/>
              <p:cNvGrpSpPr>
                <a:grpSpLocks/>
              </p:cNvGrpSpPr>
              <p:nvPr/>
            </p:nvGrpSpPr>
            <p:grpSpPr bwMode="auto">
              <a:xfrm>
                <a:off x="1224676" y="886173"/>
                <a:ext cx="162478" cy="162211"/>
                <a:chOff x="3104" y="165"/>
                <a:chExt cx="276" cy="275"/>
              </a:xfrm>
            </p:grpSpPr>
            <p:cxnSp>
              <p:nvCxnSpPr>
                <p:cNvPr id="19" name="直接连接符 1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19548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矩形 2"/>
              <p:cNvSpPr/>
              <p:nvPr/>
            </p:nvSpPr>
            <p:spPr>
              <a:xfrm>
                <a:off x="387524" y="693490"/>
                <a:ext cx="10604226" cy="3591945"/>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b="1" dirty="0">
                    <a:latin typeface="+mn-ea"/>
                  </a:rPr>
                  <a:t>2</a:t>
                </a:r>
                <a:r>
                  <a:rPr lang="en-US" altLang="zh-CN" sz="2800" b="1" dirty="0">
                    <a:latin typeface="Times New Roman" panose="02020603050405020304" pitchFamily="18" charset="0"/>
                    <a:ea typeface="宋体" panose="02010600030101010101" pitchFamily="2" charset="-122"/>
                  </a:rPr>
                  <a:t>.</a:t>
                </a:r>
                <a:r>
                  <a:rPr lang="zh-CN" altLang="zh-CN" sz="2800" b="1" dirty="0">
                    <a:latin typeface="Times New Roman" panose="02020603050405020304" pitchFamily="18" charset="0"/>
                  </a:rPr>
                  <a:t>对</a:t>
                </a:r>
                <a:r>
                  <a:rPr lang="en-US" altLang="zh-CN" sz="2800" b="1" dirty="0">
                    <a:effectLst/>
                    <a:latin typeface="宋体" panose="02010600030101010101" pitchFamily="2" charset="-122"/>
                    <a:ea typeface="宋体" panose="02010600030101010101" pitchFamily="2" charset="-122"/>
                  </a:rPr>
                  <a:t>“</a:t>
                </a:r>
                <a:r>
                  <a:rPr lang="en-US" altLang="zh-CN" sz="2800" b="1" i="1" dirty="0">
                    <a:effectLst/>
                    <a:latin typeface="Times New Roman" panose="02020603050405020304" pitchFamily="18" charset="0"/>
                    <a:ea typeface="宋体" panose="02010600030101010101" pitchFamily="2" charset="-122"/>
                  </a:rPr>
                  <a:t>V</a:t>
                </a:r>
                <a:r>
                  <a:rPr lang="en-US" altLang="zh-CN" sz="2800" b="1" dirty="0">
                    <a:effectLst/>
                    <a:latin typeface="宋体" panose="02010600030101010101" pitchFamily="2" charset="-122"/>
                    <a:ea typeface="宋体" panose="02010600030101010101" pitchFamily="2" charset="-122"/>
                  </a:rPr>
                  <a:t>”</a:t>
                </a:r>
                <a:r>
                  <a:rPr lang="zh-CN" altLang="zh-CN" sz="2800" b="1" dirty="0">
                    <a:latin typeface="Times New Roman" panose="02020603050405020304" pitchFamily="18" charset="0"/>
                  </a:rPr>
                  <a:t>的测量</a:t>
                </a:r>
                <a:endParaRPr lang="zh-CN" altLang="zh-CN" sz="2800" b="1" dirty="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配制一定浓度的油酸酒精溶液，设其浓度为</a:t>
                </a:r>
                <a:r>
                  <a:rPr lang="en-US" altLang="zh-CN" sz="2800" i="1" dirty="0">
                    <a:effectLst/>
                    <a:latin typeface="Times New Roman" panose="02020603050405020304" pitchFamily="18" charset="0"/>
                    <a:ea typeface="宋体" panose="02010600030101010101" pitchFamily="2" charset="-122"/>
                  </a:rPr>
                  <a:t>n</a:t>
                </a:r>
                <a:r>
                  <a:rPr lang="zh-CN" altLang="zh-CN" sz="2800" dirty="0">
                    <a:effectLst/>
                    <a:latin typeface="Times New Roman" panose="02020603050405020304" pitchFamily="18" charset="0"/>
                    <a:ea typeface="宋体" panose="02010600030101010101" pitchFamily="2" charset="-122"/>
                  </a:rPr>
                  <a:t>；</a:t>
                </a:r>
              </a:p>
              <a:p>
                <a:pPr>
                  <a:lnSpc>
                    <a:spcPct val="150000"/>
                  </a:lnSpc>
                  <a:spcAft>
                    <a:spcPts val="0"/>
                  </a:spcAft>
                  <a:tabLst>
                    <a:tab pos="2340610" algn="l"/>
                    <a:tab pos="2790825" algn="l"/>
                    <a:tab pos="4231005" algn="l"/>
                  </a:tabLst>
                </a:pPr>
                <a:r>
                  <a:rPr lang="en-US" altLang="zh-CN" sz="2800" dirty="0">
                    <a:effectLst/>
                    <a:latin typeface="Times New Roman" panose="02020603050405020304" pitchFamily="18" charset="0"/>
                    <a:ea typeface="宋体" panose="02010600030101010101" pitchFamily="2" charset="-122"/>
                  </a:rPr>
                  <a:t>(2)</a:t>
                </a:r>
                <a:r>
                  <a:rPr lang="zh-CN" altLang="zh-CN" sz="2800" dirty="0">
                    <a:effectLst/>
                    <a:latin typeface="Times New Roman" panose="02020603050405020304" pitchFamily="18" charset="0"/>
                    <a:ea typeface="宋体" panose="02010600030101010101" pitchFamily="2" charset="-122"/>
                  </a:rPr>
                  <a:t>用注射器吸取一段油酸酒精溶液，读出它的体积为</a:t>
                </a:r>
                <a:r>
                  <a:rPr lang="en-US" altLang="zh-CN" sz="2800" i="1" dirty="0">
                    <a:effectLst/>
                    <a:latin typeface="Times New Roman" panose="02020603050405020304" pitchFamily="18" charset="0"/>
                    <a:ea typeface="宋体" panose="02010600030101010101" pitchFamily="2" charset="-122"/>
                  </a:rPr>
                  <a:t>V</a:t>
                </a:r>
                <a:r>
                  <a:rPr lang="en-US" altLang="zh-CN" sz="2800" baseline="-25000" dirty="0">
                    <a:effectLst/>
                    <a:latin typeface="Times New Roman" panose="02020603050405020304" pitchFamily="18" charset="0"/>
                    <a:ea typeface="宋体" panose="02010600030101010101" pitchFamily="2" charset="-122"/>
                  </a:rPr>
                  <a:t>0</a:t>
                </a:r>
                <a:r>
                  <a:rPr lang="zh-CN" altLang="zh-CN" sz="2800" dirty="0">
                    <a:effectLst/>
                    <a:latin typeface="Times New Roman" panose="02020603050405020304" pitchFamily="18" charset="0"/>
                    <a:ea typeface="宋体" panose="02010600030101010101" pitchFamily="2" charset="-122"/>
                  </a:rPr>
                  <a:t>；</a:t>
                </a:r>
              </a:p>
              <a:p>
                <a:pPr>
                  <a:lnSpc>
                    <a:spcPct val="150000"/>
                  </a:lnSpc>
                  <a:spcAft>
                    <a:spcPts val="0"/>
                  </a:spcAft>
                  <a:tabLst>
                    <a:tab pos="2340610" algn="l"/>
                    <a:tab pos="2790825" algn="l"/>
                    <a:tab pos="4231005" algn="l"/>
                  </a:tabLst>
                </a:pPr>
                <a:r>
                  <a:rPr lang="en-US" altLang="zh-CN" sz="2800" dirty="0">
                    <a:effectLst/>
                    <a:latin typeface="Times New Roman" panose="02020603050405020304" pitchFamily="18" charset="0"/>
                    <a:ea typeface="宋体" panose="02010600030101010101" pitchFamily="2" charset="-122"/>
                  </a:rPr>
                  <a:t>(3)</a:t>
                </a:r>
                <a:r>
                  <a:rPr lang="zh-CN" altLang="zh-CN" sz="2800" dirty="0">
                    <a:effectLst/>
                    <a:latin typeface="Times New Roman" panose="02020603050405020304" pitchFamily="18" charset="0"/>
                    <a:ea typeface="宋体" panose="02010600030101010101" pitchFamily="2" charset="-122"/>
                  </a:rPr>
                  <a:t>再把它一滴滴地滴入烧杯中，记下液滴的总滴数</a:t>
                </a:r>
                <a:r>
                  <a:rPr lang="en-US" altLang="zh-CN" sz="2800" i="1" dirty="0">
                    <a:effectLst/>
                    <a:latin typeface="Times New Roman" panose="02020603050405020304" pitchFamily="18" charset="0"/>
                    <a:ea typeface="宋体" panose="02010600030101010101" pitchFamily="2" charset="-122"/>
                  </a:rPr>
                  <a:t>N</a:t>
                </a:r>
                <a:r>
                  <a:rPr lang="zh-CN" altLang="zh-CN" sz="2800" dirty="0">
                    <a:effectLst/>
                    <a:latin typeface="Times New Roman" panose="02020603050405020304" pitchFamily="18" charset="0"/>
                    <a:ea typeface="宋体" panose="02010600030101010101" pitchFamily="2" charset="-122"/>
                  </a:rPr>
                  <a:t>；</a:t>
                </a:r>
              </a:p>
              <a:p>
                <a:pPr>
                  <a:lnSpc>
                    <a:spcPct val="150000"/>
                  </a:lnSpc>
                  <a:spcAft>
                    <a:spcPts val="0"/>
                  </a:spcAft>
                  <a:tabLst>
                    <a:tab pos="2340610" algn="l"/>
                    <a:tab pos="2790825" algn="l"/>
                    <a:tab pos="4231005" algn="l"/>
                  </a:tabLst>
                </a:pPr>
                <a:r>
                  <a:rPr lang="en-US" altLang="zh-CN" sz="2800" dirty="0">
                    <a:effectLst/>
                    <a:latin typeface="Times New Roman" panose="02020603050405020304" pitchFamily="18" charset="0"/>
                    <a:ea typeface="宋体" panose="02010600030101010101" pitchFamily="2" charset="-122"/>
                  </a:rPr>
                  <a:t>(4)</a:t>
                </a:r>
                <a:r>
                  <a:rPr lang="zh-CN" altLang="zh-CN" sz="2800" dirty="0">
                    <a:effectLst/>
                    <a:latin typeface="Times New Roman" panose="02020603050405020304" pitchFamily="18" charset="0"/>
                    <a:ea typeface="宋体" panose="02010600030101010101" pitchFamily="2" charset="-122"/>
                  </a:rPr>
                  <a:t>则一滴油酸酒精溶液中，纯油酸的体积</a:t>
                </a:r>
                <a:r>
                  <a:rPr lang="en-US" altLang="zh-CN" sz="2800" i="1" dirty="0">
                    <a:effectLst/>
                    <a:latin typeface="Times New Roman" panose="02020603050405020304" pitchFamily="18" charset="0"/>
                    <a:ea typeface="宋体" panose="02010600030101010101" pitchFamily="2" charset="-122"/>
                  </a:rPr>
                  <a:t>V</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𝑉</m:t>
                            </m:r>
                          </m:e>
                          <m:sub>
                            <m:r>
                              <a:rPr lang="en-US" altLang="zh-CN" sz="2800">
                                <a:effectLst/>
                                <a:latin typeface="Cambria Math" panose="02040503050406030204" pitchFamily="18" charset="0"/>
                                <a:ea typeface="宋体" panose="02010600030101010101" pitchFamily="2" charset="-122"/>
                              </a:rPr>
                              <m:t>0</m:t>
                            </m:r>
                          </m:sub>
                        </m:sSub>
                      </m:num>
                      <m:den>
                        <m:r>
                          <a:rPr lang="en-US" altLang="zh-CN" sz="2800" i="1">
                            <a:effectLst/>
                            <a:latin typeface="Cambria Math" panose="02040503050406030204" pitchFamily="18" charset="0"/>
                            <a:ea typeface="宋体" panose="02010600030101010101" pitchFamily="2" charset="-122"/>
                          </a:rPr>
                          <m:t>𝑁</m:t>
                        </m:r>
                      </m:den>
                    </m:f>
                  </m:oMath>
                </a14:m>
                <a:r>
                  <a:rPr lang="en-US" altLang="zh-CN" sz="2800" i="1" dirty="0">
                    <a:effectLst/>
                    <a:latin typeface="Times New Roman" panose="02020603050405020304" pitchFamily="18" charset="0"/>
                    <a:ea typeface="宋体" panose="02010600030101010101" pitchFamily="2" charset="-122"/>
                  </a:rPr>
                  <a:t>n</a:t>
                </a:r>
                <a:r>
                  <a:rPr lang="zh-CN" altLang="zh-CN" sz="2800" dirty="0">
                    <a:effectLst/>
                    <a:latin typeface="Times New Roman" panose="02020603050405020304" pitchFamily="18" charset="0"/>
                    <a:ea typeface="宋体" panose="02010600030101010101" pitchFamily="2" charset="-122"/>
                  </a:rPr>
                  <a:t>。</a:t>
                </a:r>
              </a:p>
            </p:txBody>
          </p:sp>
        </mc:Choice>
        <mc:Fallback>
          <p:sp>
            <p:nvSpPr>
              <p:cNvPr id="3" name="矩形 2"/>
              <p:cNvSpPr>
                <a:spLocks noRot="1" noChangeAspect="1" noMove="1" noResize="1" noEditPoints="1" noAdjustHandles="1" noChangeArrowheads="1" noChangeShapeType="1" noTextEdit="1"/>
              </p:cNvSpPr>
              <p:nvPr/>
            </p:nvSpPr>
            <p:spPr>
              <a:xfrm>
                <a:off x="387524" y="693490"/>
                <a:ext cx="10604226" cy="3591945"/>
              </a:xfrm>
              <a:prstGeom prst="rect">
                <a:avLst/>
              </a:prstGeom>
              <a:blipFill rotWithShape="0">
                <a:blip r:embed="rId2"/>
                <a:stretch>
                  <a:fillRect l="-12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67564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2" name="组合 11"/>
          <p:cNvGrpSpPr/>
          <p:nvPr/>
        </p:nvGrpSpPr>
        <p:grpSpPr>
          <a:xfrm>
            <a:off x="0" y="633422"/>
            <a:ext cx="11783838" cy="1788260"/>
            <a:chOff x="0" y="916630"/>
            <a:chExt cx="11783838" cy="1788260"/>
          </a:xfrm>
        </p:grpSpPr>
        <p:sp>
          <p:nvSpPr>
            <p:cNvPr id="13" name="矩形 12"/>
            <p:cNvSpPr/>
            <p:nvPr/>
          </p:nvSpPr>
          <p:spPr>
            <a:xfrm>
              <a:off x="389206" y="1401713"/>
              <a:ext cx="11394632" cy="1303177"/>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酒精可以溶解油酸，使油酸更容易在水面上展开形成单分子油膜，所以实验时加酒精比不加酒精更好地展开油膜，故</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4" name="组合 13"/>
            <p:cNvGrpSpPr/>
            <p:nvPr/>
          </p:nvGrpSpPr>
          <p:grpSpPr>
            <a:xfrm>
              <a:off x="0" y="916630"/>
              <a:ext cx="1439863" cy="424932"/>
              <a:chOff x="51643" y="755060"/>
              <a:chExt cx="1439863" cy="424932"/>
            </a:xfrm>
          </p:grpSpPr>
          <p:sp>
            <p:nvSpPr>
              <p:cNvPr id="16" name="矩形 1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8" name="组合 65"/>
              <p:cNvGrpSpPr>
                <a:grpSpLocks/>
              </p:cNvGrpSpPr>
              <p:nvPr/>
            </p:nvGrpSpPr>
            <p:grpSpPr bwMode="auto">
              <a:xfrm>
                <a:off x="1224676" y="886173"/>
                <a:ext cx="162478" cy="162211"/>
                <a:chOff x="3104" y="165"/>
                <a:chExt cx="276" cy="275"/>
              </a:xfrm>
            </p:grpSpPr>
            <p:cxnSp>
              <p:nvCxnSpPr>
                <p:cNvPr id="19" name="直接连接符 1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62612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234103"/>
            <a:ext cx="11394632" cy="133393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2024·</a:t>
            </a:r>
            <a:r>
              <a:rPr lang="zh-CN" altLang="zh-CN" sz="2800">
                <a:latin typeface="Times New Roman" panose="02020603050405020304" pitchFamily="18" charset="0"/>
                <a:ea typeface="楷体" panose="02010609060101010101" pitchFamily="49" charset="-122"/>
              </a:rPr>
              <a:t>湖北卷</a:t>
            </a:r>
            <a:r>
              <a:rPr lang="en-US" altLang="zh-CN" sz="2800">
                <a:latin typeface="Times New Roman" panose="02020603050405020304" pitchFamily="18" charset="0"/>
                <a:ea typeface="宋体" panose="02010600030101010101" pitchFamily="2" charset="-122"/>
              </a:rPr>
              <a:t>·11</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某同学利用激光测量半圆柱体玻璃砖的折射率，具体步骤如下：</a:t>
            </a:r>
            <a:endParaRPr lang="zh-CN" altLang="zh-CN" sz="1100">
              <a:effectLst/>
              <a:latin typeface="Times New Roman" panose="02020603050405020304" pitchFamily="18" charset="0"/>
              <a:ea typeface="宋体" panose="02010600030101010101" pitchFamily="2" charset="-122"/>
            </a:endParaRPr>
          </a:p>
        </p:txBody>
      </p:sp>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1" name="image134.jpeg"/>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27942" r="59509"/>
          <a:stretch/>
        </p:blipFill>
        <p:spPr bwMode="auto">
          <a:xfrm>
            <a:off x="9407574" y="1197546"/>
            <a:ext cx="2257621" cy="2441456"/>
          </a:xfrm>
          <a:prstGeom prst="rect">
            <a:avLst/>
          </a:prstGeom>
          <a:noFill/>
          <a:ln>
            <a:noFill/>
          </a:ln>
        </p:spPr>
      </p:pic>
      <p:sp>
        <p:nvSpPr>
          <p:cNvPr id="12" name="矩形 11"/>
          <p:cNvSpPr/>
          <p:nvPr/>
        </p:nvSpPr>
        <p:spPr>
          <a:xfrm>
            <a:off x="389206" y="1485578"/>
            <a:ext cx="8514312" cy="270841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平铺白纸，用铅笔画两条互相垂直的直线</a:t>
            </a:r>
            <a:r>
              <a:rPr lang="en-US" altLang="zh-CN" sz="2800" i="1">
                <a:latin typeface="Times New Roman" panose="02020603050405020304" pitchFamily="18" charset="0"/>
                <a:ea typeface="宋体" panose="02010600030101010101" pitchFamily="2" charset="-122"/>
              </a:rPr>
              <a:t>AA'</a:t>
            </a:r>
            <a:r>
              <a:rPr lang="zh-CN" altLang="zh-CN" sz="2800">
                <a:latin typeface="Times New Roman" panose="02020603050405020304" pitchFamily="18" charset="0"/>
                <a:ea typeface="宋体" panose="02010600030101010101" pitchFamily="2" charset="-122"/>
              </a:rPr>
              <a:t>和</a:t>
            </a:r>
            <a:r>
              <a:rPr lang="en-US" altLang="zh-CN" sz="2800" i="1">
                <a:latin typeface="Times New Roman" panose="02020603050405020304" pitchFamily="18" charset="0"/>
                <a:ea typeface="宋体" panose="02010600030101010101" pitchFamily="2" charset="-122"/>
              </a:rPr>
              <a:t>BB'</a:t>
            </a:r>
            <a:r>
              <a:rPr lang="zh-CN" altLang="zh-CN" sz="2800">
                <a:latin typeface="Times New Roman" panose="02020603050405020304" pitchFamily="18" charset="0"/>
                <a:ea typeface="宋体" panose="02010600030101010101" pitchFamily="2" charset="-122"/>
              </a:rPr>
              <a:t>，交点为</a:t>
            </a:r>
            <a:r>
              <a:rPr lang="en-US" altLang="zh-CN" sz="2800" i="1">
                <a:latin typeface="Times New Roman" panose="02020603050405020304" pitchFamily="18" charset="0"/>
                <a:ea typeface="宋体" panose="02010600030101010101" pitchFamily="2" charset="-122"/>
              </a:rPr>
              <a:t>O</a:t>
            </a:r>
            <a:r>
              <a:rPr lang="zh-CN" altLang="zh-CN" sz="2800">
                <a:latin typeface="Times New Roman" panose="02020603050405020304" pitchFamily="18" charset="0"/>
                <a:ea typeface="宋体" panose="02010600030101010101" pitchFamily="2" charset="-122"/>
              </a:rPr>
              <a:t>。将半圆柱体玻璃砖的平直边紧贴</a:t>
            </a:r>
            <a:r>
              <a:rPr lang="en-US" altLang="zh-CN" sz="2800" i="1">
                <a:latin typeface="Times New Roman" panose="02020603050405020304" pitchFamily="18" charset="0"/>
                <a:ea typeface="宋体" panose="02010600030101010101" pitchFamily="2" charset="-122"/>
              </a:rPr>
              <a:t>AA'</a:t>
            </a:r>
            <a:r>
              <a:rPr lang="zh-CN" altLang="zh-CN" sz="2800">
                <a:latin typeface="Times New Roman" panose="02020603050405020304" pitchFamily="18" charset="0"/>
                <a:ea typeface="宋体" panose="02010600030101010101" pitchFamily="2" charset="-122"/>
              </a:rPr>
              <a:t>，并使其圆心位于</a:t>
            </a:r>
            <a:r>
              <a:rPr lang="en-US" altLang="zh-CN" sz="2800" i="1">
                <a:latin typeface="Times New Roman" panose="02020603050405020304" pitchFamily="18" charset="0"/>
                <a:ea typeface="宋体" panose="02010600030101010101" pitchFamily="2" charset="-122"/>
              </a:rPr>
              <a:t>O</a:t>
            </a:r>
            <a:r>
              <a:rPr lang="zh-CN" altLang="zh-CN" sz="2800">
                <a:latin typeface="Times New Roman" panose="02020603050405020304" pitchFamily="18" charset="0"/>
                <a:ea typeface="宋体" panose="02010600030101010101" pitchFamily="2" charset="-122"/>
              </a:rPr>
              <a:t>点，画出玻璃砖的半圆弧轮廓线，如图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所示。</a:t>
            </a:r>
            <a:endParaRPr lang="zh-CN" altLang="zh-CN" sz="1100">
              <a:effectLst/>
              <a:latin typeface="Times New Roman" panose="02020603050405020304" pitchFamily="18" charset="0"/>
              <a:ea typeface="宋体" panose="02010600030101010101" pitchFamily="2" charset="-122"/>
            </a:endParaRPr>
          </a:p>
        </p:txBody>
      </p:sp>
      <p:sp>
        <p:nvSpPr>
          <p:cNvPr id="13" name="矩形 12"/>
          <p:cNvSpPr/>
          <p:nvPr/>
        </p:nvSpPr>
        <p:spPr>
          <a:xfrm>
            <a:off x="389206" y="4077866"/>
            <a:ext cx="11394632" cy="1980261"/>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zh-CN" altLang="zh-CN" sz="280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cs typeface="Times New Roman" panose="02020603050405020304" pitchFamily="18" charset="0"/>
              </a:rPr>
              <a:t>将一细激光束沿</a:t>
            </a:r>
            <a:r>
              <a:rPr lang="en-US" altLang="zh-CN" sz="2800" i="1">
                <a:latin typeface="Times New Roman" panose="02020603050405020304" pitchFamily="18" charset="0"/>
                <a:ea typeface="宋体" panose="02010600030101010101" pitchFamily="2" charset="-122"/>
              </a:rPr>
              <a:t>CO</a:t>
            </a:r>
            <a:r>
              <a:rPr lang="zh-CN" altLang="zh-CN" sz="2800">
                <a:latin typeface="Times New Roman" panose="02020603050405020304" pitchFamily="18" charset="0"/>
                <a:ea typeface="宋体" panose="02010600030101010101" pitchFamily="2" charset="-122"/>
                <a:cs typeface="Times New Roman" panose="02020603050405020304" pitchFamily="18" charset="0"/>
              </a:rPr>
              <a:t>方向以某一入射角射入玻璃砖，记录折射光线与半圆弧的交点</a:t>
            </a:r>
            <a:r>
              <a:rPr lang="en-US" altLang="zh-CN" sz="2800" i="1">
                <a:latin typeface="Times New Roman" panose="02020603050405020304" pitchFamily="18" charset="0"/>
                <a:ea typeface="宋体" panose="02010600030101010101" pitchFamily="2" charset="-122"/>
              </a:rPr>
              <a:t>M</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 pos="2790825" algn="l"/>
                <a:tab pos="4231005" algn="l"/>
              </a:tabLst>
            </a:pPr>
            <a:r>
              <a:rPr lang="zh-CN" altLang="zh-CN" sz="2800">
                <a:ea typeface="宋体" panose="02010600030101010101" pitchFamily="2" charset="-122"/>
                <a:cs typeface="宋体" panose="02010600030101010101" pitchFamily="2" charset="-122"/>
              </a:rPr>
              <a:t>③</a:t>
            </a:r>
            <a:r>
              <a:rPr lang="zh-CN" altLang="zh-CN" sz="2800">
                <a:latin typeface="Times New Roman" panose="02020603050405020304" pitchFamily="18" charset="0"/>
                <a:ea typeface="宋体" panose="02010600030101010101" pitchFamily="2" charset="-122"/>
                <a:cs typeface="Times New Roman" panose="02020603050405020304" pitchFamily="18" charset="0"/>
              </a:rPr>
              <a:t>拿走玻璃砖，标记</a:t>
            </a:r>
            <a:r>
              <a:rPr lang="en-US" altLang="zh-CN" sz="2800" i="1">
                <a:latin typeface="Times New Roman" panose="02020603050405020304" pitchFamily="18" charset="0"/>
                <a:ea typeface="宋体" panose="02010600030101010101" pitchFamily="2" charset="-122"/>
              </a:rPr>
              <a:t>CO</a:t>
            </a:r>
            <a:r>
              <a:rPr lang="zh-CN" altLang="zh-CN" sz="2800">
                <a:latin typeface="Times New Roman" panose="02020603050405020304" pitchFamily="18" charset="0"/>
                <a:ea typeface="宋体" panose="02010600030101010101" pitchFamily="2" charset="-122"/>
                <a:cs typeface="Times New Roman" panose="02020603050405020304" pitchFamily="18" charset="0"/>
              </a:rPr>
              <a:t>光线与半圆弧的交点</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a:effectLst/>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2" name="矩形 11"/>
          <p:cNvSpPr/>
          <p:nvPr/>
        </p:nvSpPr>
        <p:spPr>
          <a:xfrm>
            <a:off x="389206" y="837506"/>
            <a:ext cx="7434192" cy="400107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④</a:t>
            </a:r>
            <a:r>
              <a:rPr lang="zh-CN" altLang="zh-CN" sz="2800">
                <a:latin typeface="Times New Roman" panose="02020603050405020304" pitchFamily="18" charset="0"/>
                <a:ea typeface="宋体" panose="02010600030101010101" pitchFamily="2" charset="-122"/>
              </a:rPr>
              <a:t>分别过</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rPr>
              <a:t>作</a:t>
            </a:r>
            <a:r>
              <a:rPr lang="en-US" altLang="zh-CN" sz="2800" i="1">
                <a:latin typeface="Times New Roman" panose="02020603050405020304" pitchFamily="18" charset="0"/>
                <a:ea typeface="宋体" panose="02010600030101010101" pitchFamily="2" charset="-122"/>
              </a:rPr>
              <a:t>BB'</a:t>
            </a:r>
            <a:r>
              <a:rPr lang="zh-CN" altLang="zh-CN" sz="2800">
                <a:latin typeface="Times New Roman" panose="02020603050405020304" pitchFamily="18" charset="0"/>
                <a:ea typeface="宋体" panose="02010600030101010101" pitchFamily="2" charset="-122"/>
              </a:rPr>
              <a:t>的垂线</a:t>
            </a:r>
            <a:r>
              <a:rPr lang="en-US" altLang="zh-CN" sz="2800" i="1">
                <a:latin typeface="Times New Roman" panose="02020603050405020304" pitchFamily="18" charset="0"/>
                <a:ea typeface="宋体" panose="02010600030101010101" pitchFamily="2" charset="-122"/>
              </a:rPr>
              <a:t>MM'</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PP'</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rPr>
              <a:t>是垂足，并用米尺分别测量</a:t>
            </a:r>
            <a:r>
              <a:rPr lang="en-US" altLang="zh-CN" sz="2800" i="1">
                <a:latin typeface="Times New Roman" panose="02020603050405020304" pitchFamily="18" charset="0"/>
                <a:ea typeface="宋体" panose="02010600030101010101" pitchFamily="2" charset="-122"/>
              </a:rPr>
              <a:t>MM'</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PP'</a:t>
            </a:r>
            <a:r>
              <a:rPr lang="zh-CN" altLang="zh-CN" sz="2800">
                <a:latin typeface="Times New Roman" panose="02020603050405020304" pitchFamily="18" charset="0"/>
                <a:ea typeface="宋体" panose="02010600030101010101" pitchFamily="2" charset="-122"/>
              </a:rPr>
              <a:t>的长度</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rPr>
              <a:t>和</a:t>
            </a:r>
            <a:r>
              <a:rPr lang="en-US" altLang="zh-CN" sz="2800" i="1">
                <a:latin typeface="Times New Roman" panose="02020603050405020304" pitchFamily="18" charset="0"/>
                <a:ea typeface="宋体" panose="02010600030101010101" pitchFamily="2" charset="-122"/>
              </a:rPr>
              <a:t>y</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⑤</a:t>
            </a:r>
            <a:r>
              <a:rPr lang="zh-CN" altLang="zh-CN" sz="2800">
                <a:latin typeface="Times New Roman" panose="02020603050405020304" pitchFamily="18" charset="0"/>
                <a:ea typeface="宋体" panose="02010600030101010101" pitchFamily="2" charset="-122"/>
              </a:rPr>
              <a:t>改变入射角，重复步骤</a:t>
            </a:r>
            <a:r>
              <a:rPr lang="zh-CN" altLang="zh-CN" sz="2800">
                <a:latin typeface="Times New Roman" panose="02020603050405020304" pitchFamily="18" charset="0"/>
                <a:ea typeface="宋体" panose="02010600030101010101" pitchFamily="2" charset="-122"/>
                <a:cs typeface="宋体" panose="02010600030101010101" pitchFamily="2" charset="-122"/>
              </a:rPr>
              <a:t>②③④</a:t>
            </a:r>
            <a:r>
              <a:rPr lang="zh-CN" altLang="zh-CN" sz="2800">
                <a:latin typeface="Times New Roman" panose="02020603050405020304" pitchFamily="18" charset="0"/>
                <a:ea typeface="宋体" panose="02010600030101010101" pitchFamily="2" charset="-122"/>
              </a:rPr>
              <a:t>，得到多组</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rPr>
              <a:t>和</a:t>
            </a:r>
            <a:r>
              <a:rPr lang="en-US" altLang="zh-CN" sz="2800" i="1">
                <a:latin typeface="Times New Roman" panose="02020603050405020304" pitchFamily="18" charset="0"/>
                <a:ea typeface="宋体" panose="02010600030101010101" pitchFamily="2" charset="-122"/>
              </a:rPr>
              <a:t>y</a:t>
            </a:r>
            <a:r>
              <a:rPr lang="zh-CN" altLang="zh-CN" sz="2800">
                <a:latin typeface="Times New Roman" panose="02020603050405020304" pitchFamily="18" charset="0"/>
                <a:ea typeface="宋体" panose="02010600030101010101" pitchFamily="2" charset="-122"/>
              </a:rPr>
              <a:t>的数据。根据这些数据作出</a:t>
            </a:r>
            <a:r>
              <a:rPr lang="en-US" altLang="zh-CN" sz="2800" i="1">
                <a:latin typeface="Times New Roman" panose="02020603050405020304" pitchFamily="18" charset="0"/>
                <a:ea typeface="宋体" panose="02010600030101010101" pitchFamily="2" charset="-122"/>
              </a:rPr>
              <a:t>y</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rPr>
              <a:t>图像，如图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所示。</a:t>
            </a:r>
            <a:endParaRPr lang="zh-CN" altLang="zh-CN" sz="1100">
              <a:effectLst/>
              <a:latin typeface="Times New Roman" panose="02020603050405020304" pitchFamily="18" charset="0"/>
              <a:ea typeface="宋体" panose="02010600030101010101" pitchFamily="2" charset="-122"/>
            </a:endParaRPr>
          </a:p>
        </p:txBody>
      </p:sp>
      <p:pic>
        <p:nvPicPr>
          <p:cNvPr id="14" name="image134.jpeg"/>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7453"/>
          <a:stretch/>
        </p:blipFill>
        <p:spPr bwMode="auto">
          <a:xfrm>
            <a:off x="8111430" y="981522"/>
            <a:ext cx="3487387" cy="3388189"/>
          </a:xfrm>
          <a:prstGeom prst="rect">
            <a:avLst/>
          </a:prstGeom>
          <a:noFill/>
          <a:ln>
            <a:noFill/>
          </a:ln>
        </p:spPr>
      </p:pic>
    </p:spTree>
    <p:extLst>
      <p:ext uri="{BB962C8B-B14F-4D97-AF65-F5344CB8AC3E}">
        <p14:creationId xmlns:p14="http://schemas.microsoft.com/office/powerpoint/2010/main" val="33527173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2" name="矩形 11"/>
          <p:cNvSpPr/>
          <p:nvPr/>
        </p:nvSpPr>
        <p:spPr>
          <a:xfrm>
            <a:off x="389206" y="868883"/>
            <a:ext cx="8586320" cy="400107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关于该实验，下列说法正确的是</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单选，填标号</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入射角越小，误差越小</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pc="-100">
                <a:latin typeface="Times New Roman" panose="02020603050405020304" pitchFamily="18" charset="0"/>
                <a:ea typeface="宋体" panose="02010600030101010101" pitchFamily="2" charset="-122"/>
              </a:rPr>
              <a:t>B.</a:t>
            </a:r>
            <a:r>
              <a:rPr lang="zh-CN" altLang="zh-CN" sz="2800" spc="-100">
                <a:latin typeface="Times New Roman" panose="02020603050405020304" pitchFamily="18" charset="0"/>
                <a:ea typeface="宋体" panose="02010600030101010101" pitchFamily="2" charset="-122"/>
              </a:rPr>
              <a:t>激光的平行度好，比用插针法测量更有利于减小误差</a:t>
            </a:r>
            <a:endParaRPr lang="zh-CN" altLang="zh-CN" sz="1100" spc="-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选择圆心</a:t>
            </a:r>
            <a:r>
              <a:rPr lang="en-US" altLang="zh-CN" sz="2800" i="1">
                <a:latin typeface="Times New Roman" panose="02020603050405020304" pitchFamily="18" charset="0"/>
                <a:ea typeface="宋体" panose="02010600030101010101" pitchFamily="2" charset="-122"/>
              </a:rPr>
              <a:t>O</a:t>
            </a:r>
            <a:r>
              <a:rPr lang="zh-CN" altLang="zh-CN" sz="2800">
                <a:latin typeface="Times New Roman" panose="02020603050405020304" pitchFamily="18" charset="0"/>
                <a:ea typeface="宋体" panose="02010600030101010101" pitchFamily="2" charset="-122"/>
              </a:rPr>
              <a:t>点作为入射点，是因为此处的折射</a:t>
            </a:r>
            <a:r>
              <a:rPr lang="zh-CN" altLang="zh-CN" sz="2800" smtClean="0">
                <a:latin typeface="Times New Roman" panose="02020603050405020304" pitchFamily="18" charset="0"/>
                <a:ea typeface="宋体" panose="02010600030101010101" pitchFamily="2" charset="-122"/>
              </a:rPr>
              <a:t>现象</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最</a:t>
            </a:r>
            <a:r>
              <a:rPr lang="zh-CN" altLang="zh-CN" sz="2800">
                <a:latin typeface="Times New Roman" panose="02020603050405020304" pitchFamily="18" charset="0"/>
                <a:ea typeface="宋体" panose="02010600030101010101" pitchFamily="2" charset="-122"/>
              </a:rPr>
              <a:t>明显</a:t>
            </a:r>
            <a:endParaRPr lang="zh-CN" altLang="zh-CN" sz="1100">
              <a:effectLst/>
              <a:latin typeface="Times New Roman" panose="02020603050405020304" pitchFamily="18" charset="0"/>
              <a:ea typeface="宋体" panose="02010600030101010101" pitchFamily="2" charset="-122"/>
            </a:endParaRPr>
          </a:p>
        </p:txBody>
      </p:sp>
      <p:pic>
        <p:nvPicPr>
          <p:cNvPr id="11" name="image134.jpeg"/>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27942" r="59509"/>
          <a:stretch/>
        </p:blipFill>
        <p:spPr bwMode="auto">
          <a:xfrm>
            <a:off x="9191550" y="1084907"/>
            <a:ext cx="2664296" cy="2881246"/>
          </a:xfrm>
          <a:prstGeom prst="rect">
            <a:avLst/>
          </a:prstGeom>
          <a:noFill/>
          <a:ln>
            <a:noFill/>
          </a:ln>
        </p:spPr>
      </p:pic>
      <p:sp>
        <p:nvSpPr>
          <p:cNvPr id="3" name="矩形 2"/>
          <p:cNvSpPr/>
          <p:nvPr/>
        </p:nvSpPr>
        <p:spPr>
          <a:xfrm>
            <a:off x="6167214" y="984324"/>
            <a:ext cx="4235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B</a:t>
            </a:r>
            <a:endParaRPr lang="zh-CN" altLang="en-US"/>
          </a:p>
        </p:txBody>
      </p:sp>
    </p:spTree>
    <p:extLst>
      <p:ext uri="{BB962C8B-B14F-4D97-AF65-F5344CB8AC3E}">
        <p14:creationId xmlns:p14="http://schemas.microsoft.com/office/powerpoint/2010/main" val="136210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4" name="组合 13"/>
          <p:cNvGrpSpPr/>
          <p:nvPr/>
        </p:nvGrpSpPr>
        <p:grpSpPr>
          <a:xfrm>
            <a:off x="0" y="987135"/>
            <a:ext cx="11783838" cy="3162739"/>
            <a:chOff x="0" y="916630"/>
            <a:chExt cx="11783838" cy="3162739"/>
          </a:xfrm>
        </p:grpSpPr>
        <p:sp>
          <p:nvSpPr>
            <p:cNvPr id="16" name="矩形 15"/>
            <p:cNvSpPr/>
            <p:nvPr/>
          </p:nvSpPr>
          <p:spPr>
            <a:xfrm>
              <a:off x="389206" y="1401713"/>
              <a:ext cx="11394632" cy="267765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入射角适当即可，不能太小，入射角太小，导致折射角太小，测量的误差会变大，故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rPr>
                <a:t>错误；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激光的平行度好，比用插针法测量更有利于减小误差，故</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rPr>
                <a:t>正确；</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相同的材料在各点的折射效果都一样，故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rPr>
                <a:t>错误</a:t>
              </a:r>
              <a:r>
                <a:rPr lang="zh-CN" altLang="zh-CN" sz="2800" smtClean="0">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p:grpSp>
          <p:nvGrpSpPr>
            <p:cNvPr id="17" name="组合 16"/>
            <p:cNvGrpSpPr/>
            <p:nvPr/>
          </p:nvGrpSpPr>
          <p:grpSpPr>
            <a:xfrm>
              <a:off x="0" y="916630"/>
              <a:ext cx="1439863" cy="424932"/>
              <a:chOff x="51643" y="755060"/>
              <a:chExt cx="1439863" cy="424932"/>
            </a:xfrm>
          </p:grpSpPr>
          <p:sp>
            <p:nvSpPr>
              <p:cNvPr id="18" name="矩形 17"/>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9"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0" name="组合 65"/>
              <p:cNvGrpSpPr>
                <a:grpSpLocks/>
              </p:cNvGrpSpPr>
              <p:nvPr/>
            </p:nvGrpSpPr>
            <p:grpSpPr bwMode="auto">
              <a:xfrm>
                <a:off x="1224676" y="886173"/>
                <a:ext cx="162478" cy="162211"/>
                <a:chOff x="3104" y="165"/>
                <a:chExt cx="276" cy="275"/>
              </a:xfrm>
            </p:grpSpPr>
            <p:cxnSp>
              <p:nvCxnSpPr>
                <p:cNvPr id="22" name="直接连接符 21"/>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84257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2" name="矩形 11"/>
          <p:cNvSpPr/>
          <p:nvPr/>
        </p:nvSpPr>
        <p:spPr>
          <a:xfrm>
            <a:off x="389206" y="868883"/>
            <a:ext cx="8586320" cy="1415748"/>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800" i="1">
                <a:latin typeface="Times New Roman" panose="02020603050405020304" pitchFamily="18" charset="0"/>
                <a:ea typeface="宋体" panose="02010600030101010101" pitchFamily="2" charset="-122"/>
              </a:rPr>
              <a:t>y</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cs typeface="Times New Roman" panose="02020603050405020304" pitchFamily="18" charset="0"/>
              </a:rPr>
              <a:t>图像，可得玻璃砖的折射率</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为</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保留三位有效数字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3" name="矩形 2"/>
          <p:cNvSpPr/>
          <p:nvPr/>
        </p:nvSpPr>
        <p:spPr>
          <a:xfrm>
            <a:off x="745659" y="1595807"/>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1.57</a:t>
            </a:r>
            <a:endParaRPr lang="zh-CN" altLang="en-US"/>
          </a:p>
        </p:txBody>
      </p:sp>
      <p:pic>
        <p:nvPicPr>
          <p:cNvPr id="13" name="image134.jpeg"/>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7453"/>
          <a:stretch/>
        </p:blipFill>
        <p:spPr bwMode="auto">
          <a:xfrm>
            <a:off x="7967414" y="477466"/>
            <a:ext cx="3487387" cy="3388189"/>
          </a:xfrm>
          <a:prstGeom prst="rect">
            <a:avLst/>
          </a:prstGeom>
          <a:noFill/>
          <a:ln>
            <a:noFill/>
          </a:ln>
        </p:spPr>
      </p:pic>
    </p:spTree>
    <p:extLst>
      <p:ext uri="{BB962C8B-B14F-4D97-AF65-F5344CB8AC3E}">
        <p14:creationId xmlns:p14="http://schemas.microsoft.com/office/powerpoint/2010/main" val="158797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3" name="组合 12"/>
          <p:cNvGrpSpPr/>
          <p:nvPr/>
        </p:nvGrpSpPr>
        <p:grpSpPr>
          <a:xfrm>
            <a:off x="0" y="621482"/>
            <a:ext cx="11855846" cy="5312117"/>
            <a:chOff x="0" y="189434"/>
            <a:chExt cx="11855846" cy="5312117"/>
          </a:xfrm>
        </p:grpSpPr>
        <mc:AlternateContent xmlns:mc="http://schemas.openxmlformats.org/markup-compatibility/2006" xmlns:a14="http://schemas.microsoft.com/office/drawing/2010/main">
          <mc:Choice Requires="a14">
            <p:sp>
              <p:nvSpPr>
                <p:cNvPr id="14" name="矩形 13"/>
                <p:cNvSpPr/>
                <p:nvPr/>
              </p:nvSpPr>
              <p:spPr>
                <a:xfrm>
                  <a:off x="389206" y="538076"/>
                  <a:ext cx="11466640" cy="4963475"/>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设半圆柱体玻璃砖的半径为</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，根据几何关系可得</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入射角的正弦值为</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𝑦</m:t>
                          </m:r>
                        </m:num>
                        <m:den>
                          <m:r>
                            <a:rPr lang="en-US" altLang="zh-CN" sz="2800" i="1">
                              <a:effectLst/>
                              <a:latin typeface="Cambria Math" panose="02040503050406030204" pitchFamily="18" charset="0"/>
                              <a:ea typeface="宋体" panose="02010600030101010101" pitchFamily="2" charset="-122"/>
                            </a:rPr>
                            <m:t>𝑅</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折射角的正弦值为</a:t>
                  </a:r>
                  <a:r>
                    <a:rPr lang="en-US" altLang="zh-CN" sz="2800">
                      <a:effectLst/>
                      <a:latin typeface="Times New Roman" panose="02020603050405020304" pitchFamily="18" charset="0"/>
                      <a:ea typeface="宋体" panose="02010600030101010101" pitchFamily="2" charset="-122"/>
                    </a:rPr>
                    <a:t>sin</a:t>
                  </a:r>
                  <a:r>
                    <a:rPr lang="en-US" altLang="zh-CN" sz="2800">
                      <a:effectLst/>
                      <a:latin typeface="Times New Roman" panose="02020603050405020304" pitchFamily="18" charset="0"/>
                      <a:ea typeface="楷体" panose="02010609060101010101" pitchFamily="49" charset="-122"/>
                    </a:rPr>
                    <a:t> </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𝑥</m:t>
                          </m:r>
                        </m:num>
                        <m:den>
                          <m:r>
                            <a:rPr lang="en-US" altLang="zh-CN" sz="2800" i="1">
                              <a:effectLst/>
                              <a:latin typeface="Cambria Math" panose="02040503050406030204" pitchFamily="18" charset="0"/>
                              <a:ea typeface="宋体" panose="02010600030101010101" pitchFamily="2" charset="-122"/>
                            </a:rPr>
                            <m:t>𝑅</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则折射率为</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𝑖</m:t>
                          </m:r>
                        </m:num>
                        <m:den>
                          <m:r>
                            <m:rPr>
                              <m:sty m:val="p"/>
                            </m:rPr>
                            <a:rPr lang="en-US" altLang="zh-CN" sz="2800">
                              <a:effectLst/>
                              <a:latin typeface="Cambria Math" panose="02040503050406030204" pitchFamily="18" charset="0"/>
                              <a:ea typeface="宋体" panose="02010600030101010101" pitchFamily="2" charset="-122"/>
                            </a:rPr>
                            <m:t>sin</m:t>
                          </m:r>
                          <m:r>
                            <a:rPr lang="en-US" altLang="zh-CN" sz="2800" i="1">
                              <a:effectLst/>
                              <a:latin typeface="Cambria Math" panose="02040503050406030204" pitchFamily="18" charset="0"/>
                              <a:ea typeface="宋体" panose="02010600030101010101" pitchFamily="2" charset="-122"/>
                            </a:rPr>
                            <m:t>𝑟</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𝑦</m:t>
                          </m:r>
                        </m:num>
                        <m:den>
                          <m:r>
                            <a:rPr lang="en-US" altLang="zh-CN" sz="2800" i="1">
                              <a:effectLst/>
                              <a:latin typeface="Cambria Math" panose="02040503050406030204" pitchFamily="18" charset="0"/>
                              <a:ea typeface="宋体" panose="02010600030101010101" pitchFamily="2" charset="-122"/>
                            </a:rPr>
                            <m:t>𝑥</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可知</a:t>
                  </a:r>
                  <a:r>
                    <a:rPr lang="en-US" altLang="zh-CN" sz="2800" i="1">
                      <a:effectLst/>
                      <a:latin typeface="Times New Roman" panose="02020603050405020304" pitchFamily="18" charset="0"/>
                      <a:ea typeface="宋体" panose="02010600030101010101" pitchFamily="2" charset="-122"/>
                    </a:rPr>
                    <a:t>y</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楷体" panose="02010609060101010101" pitchFamily="49" charset="-122"/>
                    </a:rPr>
                    <a:t>图像的斜率大小表示折射率，即</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44</m:t>
                          </m:r>
                          <m:r>
                            <m:rPr>
                              <m:sty m:val="p"/>
                            </m:rPr>
                            <a:rPr lang="en-US" altLang="zh-CN" sz="2800">
                              <a:effectLst/>
                              <a:latin typeface="Cambria Math" panose="02040503050406030204" pitchFamily="18" charset="0"/>
                              <a:ea typeface="宋体" panose="02010600030101010101" pitchFamily="2" charset="-122"/>
                            </a:rPr>
                            <m:t>mm</m:t>
                          </m:r>
                        </m:num>
                        <m:den>
                          <m:r>
                            <a:rPr lang="en-US" altLang="zh-CN" sz="2800">
                              <a:effectLst/>
                              <a:latin typeface="Cambria Math" panose="02040503050406030204" pitchFamily="18" charset="0"/>
                              <a:ea typeface="宋体" panose="02010600030101010101" pitchFamily="2" charset="-122"/>
                            </a:rPr>
                            <m:t>28</m:t>
                          </m:r>
                          <m:r>
                            <m:rPr>
                              <m:sty m:val="p"/>
                            </m:rPr>
                            <a:rPr lang="en-US" altLang="zh-CN" sz="2800">
                              <a:effectLst/>
                              <a:latin typeface="Cambria Math" panose="02040503050406030204" pitchFamily="18" charset="0"/>
                              <a:ea typeface="宋体" panose="02010600030101010101" pitchFamily="2" charset="-122"/>
                            </a:rPr>
                            <m:t>mm</m:t>
                          </m:r>
                        </m:den>
                      </m:f>
                    </m:oMath>
                  </a14:m>
                  <a:r>
                    <a:rPr lang="en-US" altLang="zh-CN" sz="2800">
                      <a:effectLst/>
                      <a:latin typeface="Times New Roman" panose="02020603050405020304" pitchFamily="18" charset="0"/>
                      <a:ea typeface="宋体" panose="02010600030101010101" pitchFamily="2" charset="-122"/>
                    </a:rPr>
                    <a:t>≈1.57</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4" name="矩形 13"/>
                <p:cNvSpPr>
                  <a:spLocks noRot="1" noChangeAspect="1" noMove="1" noResize="1" noEditPoints="1" noAdjustHandles="1" noChangeArrowheads="1" noChangeShapeType="1" noTextEdit="1"/>
                </p:cNvSpPr>
                <p:nvPr/>
              </p:nvSpPr>
              <p:spPr>
                <a:xfrm>
                  <a:off x="389206" y="538076"/>
                  <a:ext cx="11466640" cy="4963475"/>
                </a:xfrm>
                <a:prstGeom prst="rect">
                  <a:avLst/>
                </a:prstGeom>
                <a:blipFill rotWithShape="0">
                  <a:blip r:embed="rId8"/>
                  <a:stretch>
                    <a:fillRect l="-1116"/>
                  </a:stretch>
                </a:blipFill>
              </p:spPr>
              <p:txBody>
                <a:bodyPr/>
                <a:lstStyle/>
                <a:p>
                  <a:r>
                    <a:rPr lang="zh-CN" altLang="en-US">
                      <a:noFill/>
                    </a:rPr>
                    <a:t> </a:t>
                  </a:r>
                </a:p>
              </p:txBody>
            </p:sp>
          </mc:Fallback>
        </mc:AlternateContent>
        <p:grpSp>
          <p:nvGrpSpPr>
            <p:cNvPr id="16" name="组合 15"/>
            <p:cNvGrpSpPr/>
            <p:nvPr/>
          </p:nvGrpSpPr>
          <p:grpSpPr>
            <a:xfrm>
              <a:off x="0" y="189434"/>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8"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9" name="组合 65"/>
              <p:cNvGrpSpPr>
                <a:grpSpLocks/>
              </p:cNvGrpSpPr>
              <p:nvPr/>
            </p:nvGrpSpPr>
            <p:grpSpPr bwMode="auto">
              <a:xfrm>
                <a:off x="1224676" y="886173"/>
                <a:ext cx="162478" cy="162211"/>
                <a:chOff x="3104" y="165"/>
                <a:chExt cx="276" cy="275"/>
              </a:xfrm>
            </p:grpSpPr>
            <p:cxnSp>
              <p:nvCxnSpPr>
                <p:cNvPr id="20" name="直接连接符 19"/>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94003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621482"/>
            <a:ext cx="8726441" cy="2062079"/>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若描画的半圆弧轮廓线半径略大于玻璃砖的实际半径，则折射率的测量结果</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偏大</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偏小</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不变</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 name="矩形 2"/>
          <p:cNvSpPr/>
          <p:nvPr/>
        </p:nvSpPr>
        <p:spPr>
          <a:xfrm>
            <a:off x="4635996" y="1343286"/>
            <a:ext cx="902811"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不变</a:t>
            </a:r>
            <a:endParaRPr lang="zh-CN" altLang="en-US"/>
          </a:p>
        </p:txBody>
      </p:sp>
      <p:pic>
        <p:nvPicPr>
          <p:cNvPr id="12" name="image134.jpeg"/>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27942" r="59509"/>
          <a:stretch/>
        </p:blipFill>
        <p:spPr bwMode="auto">
          <a:xfrm>
            <a:off x="9335566" y="333450"/>
            <a:ext cx="2664296" cy="2881246"/>
          </a:xfrm>
          <a:prstGeom prst="rect">
            <a:avLst/>
          </a:prstGeom>
          <a:noFill/>
          <a:ln>
            <a:noFill/>
          </a:ln>
        </p:spPr>
      </p:pic>
      <p:grpSp>
        <p:nvGrpSpPr>
          <p:cNvPr id="14" name="组合 13"/>
          <p:cNvGrpSpPr/>
          <p:nvPr/>
        </p:nvGrpSpPr>
        <p:grpSpPr>
          <a:xfrm>
            <a:off x="0" y="3153702"/>
            <a:ext cx="11783838" cy="1788260"/>
            <a:chOff x="0" y="916630"/>
            <a:chExt cx="11783838" cy="1788260"/>
          </a:xfrm>
        </p:grpSpPr>
        <p:sp>
          <p:nvSpPr>
            <p:cNvPr id="16" name="矩形 15"/>
            <p:cNvSpPr/>
            <p:nvPr/>
          </p:nvSpPr>
          <p:spPr>
            <a:xfrm>
              <a:off x="389206" y="1401713"/>
              <a:ext cx="11394632"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中数据处理方法可知折射率与半径无关，若描画的半圆弧轮廓线半径略大于玻璃砖的实际半径，则折射率的测量结果不变。</a:t>
              </a:r>
              <a:endParaRPr lang="zh-CN" altLang="zh-CN" sz="1100">
                <a:effectLst/>
                <a:latin typeface="Times New Roman" panose="02020603050405020304" pitchFamily="18" charset="0"/>
                <a:ea typeface="宋体" panose="02010600030101010101" pitchFamily="2" charset="-122"/>
              </a:endParaRPr>
            </a:p>
          </p:txBody>
        </p:sp>
        <p:grpSp>
          <p:nvGrpSpPr>
            <p:cNvPr id="17" name="组合 16"/>
            <p:cNvGrpSpPr/>
            <p:nvPr/>
          </p:nvGrpSpPr>
          <p:grpSpPr>
            <a:xfrm>
              <a:off x="0" y="916630"/>
              <a:ext cx="1439863" cy="424932"/>
              <a:chOff x="51643" y="755060"/>
              <a:chExt cx="1439863" cy="424932"/>
            </a:xfrm>
          </p:grpSpPr>
          <p:sp>
            <p:nvSpPr>
              <p:cNvPr id="18" name="矩形 17"/>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9"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0" name="组合 65"/>
              <p:cNvGrpSpPr>
                <a:grpSpLocks/>
              </p:cNvGrpSpPr>
              <p:nvPr/>
            </p:nvGrpSpPr>
            <p:grpSpPr bwMode="auto">
              <a:xfrm>
                <a:off x="1224676" y="886173"/>
                <a:ext cx="162478" cy="162211"/>
                <a:chOff x="3104" y="165"/>
                <a:chExt cx="276" cy="275"/>
              </a:xfrm>
            </p:grpSpPr>
            <p:cxnSp>
              <p:nvCxnSpPr>
                <p:cNvPr id="22" name="直接连接符 21"/>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15062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511687"/>
            <a:ext cx="11466640" cy="133393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河南南阳市一模</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某实验小组利用如图甲所示装置测量某单色光的波长</a:t>
            </a:r>
            <a:r>
              <a:rPr lang="zh-CN" altLang="zh-CN" sz="2800" smtClean="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9" name="image135.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3089" y="2421682"/>
            <a:ext cx="5884234" cy="2016224"/>
          </a:xfrm>
          <a:prstGeom prst="rect">
            <a:avLst/>
          </a:prstGeom>
          <a:noFill/>
          <a:ln>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1725195"/>
            <a:ext cx="11466640" cy="4647402"/>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该实验小组以线状白炽灯为光源，对实验装置进行调节，观察实验现象后总结出以下几点，其中说法正确的是</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干涉条纹与双缝垂直</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若使用间距更小的双缝，会使相邻明条纹中心间距离变小</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若想增加从目镜中观察到的条纹个数，应将屏向远离双缝方向移动</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若观察到屏上的亮度较暗且条纹不明显，可能是光源、单缝与遮光</a:t>
            </a:r>
            <a:r>
              <a:rPr lang="zh-CN" altLang="zh-CN" sz="2800" smtClean="0">
                <a:latin typeface="Times New Roman" panose="02020603050405020304" pitchFamily="18" charset="0"/>
                <a:ea typeface="宋体" panose="02010600030101010101" pitchFamily="2" charset="-122"/>
              </a:rPr>
              <a:t>筒</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不</a:t>
            </a:r>
            <a:r>
              <a:rPr lang="zh-CN" altLang="zh-CN" sz="2800">
                <a:latin typeface="Times New Roman" panose="02020603050405020304" pitchFamily="18" charset="0"/>
                <a:ea typeface="宋体" panose="02010600030101010101" pitchFamily="2" charset="-122"/>
              </a:rPr>
              <a:t>共轴所致</a:t>
            </a:r>
            <a:endParaRPr lang="zh-CN" altLang="zh-CN" sz="1100">
              <a:effectLst/>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9" name="image135.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6036" y="189434"/>
            <a:ext cx="4958341" cy="1682146"/>
          </a:xfrm>
          <a:prstGeom prst="rect">
            <a:avLst/>
          </a:prstGeom>
          <a:noFill/>
          <a:ln>
            <a:noFill/>
          </a:ln>
        </p:spPr>
      </p:pic>
      <p:sp>
        <p:nvSpPr>
          <p:cNvPr id="3" name="矩形 2"/>
          <p:cNvSpPr/>
          <p:nvPr/>
        </p:nvSpPr>
        <p:spPr>
          <a:xfrm>
            <a:off x="7228284" y="2493690"/>
            <a:ext cx="444352"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D</a:t>
            </a:r>
            <a:endParaRPr lang="zh-CN" altLang="en-US"/>
          </a:p>
        </p:txBody>
      </p:sp>
    </p:spTree>
    <p:extLst>
      <p:ext uri="{BB962C8B-B14F-4D97-AF65-F5344CB8AC3E}">
        <p14:creationId xmlns:p14="http://schemas.microsoft.com/office/powerpoint/2010/main" val="415312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7524" y="693490"/>
            <a:ext cx="11468322" cy="2031325"/>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b="1" dirty="0">
                <a:latin typeface="+mn-ea"/>
              </a:rPr>
              <a:t>3</a:t>
            </a:r>
            <a:r>
              <a:rPr lang="en-US" altLang="zh-CN" sz="2800" b="1" dirty="0">
                <a:latin typeface="Times New Roman" panose="02020603050405020304" pitchFamily="18" charset="0"/>
                <a:ea typeface="宋体" panose="02010600030101010101" pitchFamily="2" charset="-122"/>
              </a:rPr>
              <a:t>.</a:t>
            </a:r>
            <a:r>
              <a:rPr lang="zh-CN" altLang="zh-CN" sz="2800" b="1" dirty="0">
                <a:latin typeface="Times New Roman" panose="02020603050405020304" pitchFamily="18" charset="0"/>
              </a:rPr>
              <a:t>对</a:t>
            </a:r>
            <a:r>
              <a:rPr lang="en-US" altLang="zh-CN" sz="2800" b="1" dirty="0">
                <a:latin typeface="宋体" panose="02010600030101010101" pitchFamily="2" charset="-122"/>
                <a:ea typeface="宋体" panose="02010600030101010101" pitchFamily="2" charset="-122"/>
              </a:rPr>
              <a:t>“</a:t>
            </a:r>
            <a:r>
              <a:rPr lang="en-US" altLang="zh-CN" sz="2800" b="1" i="1" dirty="0">
                <a:latin typeface="Times New Roman" panose="02020603050405020304" pitchFamily="18" charset="0"/>
                <a:ea typeface="宋体" panose="02010600030101010101" pitchFamily="2" charset="-122"/>
              </a:rPr>
              <a:t>S</a:t>
            </a:r>
            <a:r>
              <a:rPr lang="en-US" altLang="zh-CN" sz="2800" b="1" dirty="0">
                <a:latin typeface="宋体" panose="02010600030101010101" pitchFamily="2" charset="-122"/>
                <a:ea typeface="宋体" panose="02010600030101010101" pitchFamily="2" charset="-122"/>
              </a:rPr>
              <a:t>”</a:t>
            </a:r>
            <a:r>
              <a:rPr lang="zh-CN" altLang="zh-CN" sz="2800" b="1" dirty="0">
                <a:latin typeface="Times New Roman" panose="02020603050405020304" pitchFamily="18" charset="0"/>
              </a:rPr>
              <a:t>的测量</a:t>
            </a:r>
            <a:endParaRPr lang="zh-CN" altLang="zh-CN" sz="2800" b="1" dirty="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pc="-100" dirty="0">
                <a:latin typeface="Times New Roman" panose="02020603050405020304" pitchFamily="18" charset="0"/>
                <a:ea typeface="宋体" panose="02010600030101010101" pitchFamily="2" charset="-122"/>
              </a:rPr>
              <a:t>(1)</a:t>
            </a:r>
            <a:r>
              <a:rPr lang="zh-CN" altLang="zh-CN" sz="2800" spc="-100" dirty="0">
                <a:latin typeface="Times New Roman" panose="02020603050405020304" pitchFamily="18" charset="0"/>
                <a:ea typeface="宋体" panose="02010600030101010101" pitchFamily="2" charset="-122"/>
              </a:rPr>
              <a:t>数出轮廓范围内正方形的个数</a:t>
            </a:r>
            <a:r>
              <a:rPr lang="en-US" altLang="zh-CN" sz="2800" i="1" spc="-100" dirty="0">
                <a:latin typeface="Times New Roman" panose="02020603050405020304" pitchFamily="18" charset="0"/>
                <a:ea typeface="宋体" panose="02010600030101010101" pitchFamily="2" charset="-122"/>
              </a:rPr>
              <a:t>n</a:t>
            </a:r>
            <a:r>
              <a:rPr lang="en-US" altLang="zh-CN" sz="2800" spc="-100" baseline="-25000" dirty="0">
                <a:latin typeface="Times New Roman" panose="02020603050405020304" pitchFamily="18" charset="0"/>
                <a:ea typeface="宋体" panose="02010600030101010101" pitchFamily="2" charset="-122"/>
              </a:rPr>
              <a:t>0</a:t>
            </a:r>
            <a:r>
              <a:rPr lang="zh-CN" altLang="zh-CN" sz="2800" spc="-100" dirty="0">
                <a:latin typeface="Times New Roman" panose="02020603050405020304" pitchFamily="18" charset="0"/>
                <a:ea typeface="宋体" panose="02010600030101010101" pitchFamily="2" charset="-122"/>
              </a:rPr>
              <a:t>，不足半个的舍去，多于半个的算一个；</a:t>
            </a:r>
          </a:p>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用正方形的个数乘单个正方形的面积</a:t>
            </a:r>
            <a:r>
              <a:rPr lang="en-US" altLang="zh-CN" sz="2800" i="1" dirty="0">
                <a:latin typeface="Times New Roman" panose="02020603050405020304" pitchFamily="18" charset="0"/>
                <a:ea typeface="宋体" panose="02010600030101010101" pitchFamily="2" charset="-122"/>
              </a:rPr>
              <a:t>S</a:t>
            </a:r>
            <a:r>
              <a:rPr lang="en-US" altLang="zh-CN" sz="2800" baseline="-25000" dirty="0">
                <a:latin typeface="Times New Roman" panose="02020603050405020304" pitchFamily="18" charset="0"/>
                <a:ea typeface="宋体" panose="02010600030101010101" pitchFamily="2" charset="-122"/>
              </a:rPr>
              <a:t>0</a:t>
            </a:r>
            <a:r>
              <a:rPr lang="zh-CN" altLang="zh-CN" sz="2800" dirty="0">
                <a:latin typeface="Times New Roman" panose="02020603050405020304" pitchFamily="18" charset="0"/>
                <a:ea typeface="宋体" panose="02010600030101010101" pitchFamily="2" charset="-122"/>
              </a:rPr>
              <a:t>计算出油膜的面积</a:t>
            </a:r>
            <a:r>
              <a:rPr lang="en-US" altLang="zh-CN" sz="2800" i="1" dirty="0">
                <a:latin typeface="Times New Roman" panose="02020603050405020304" pitchFamily="18" charset="0"/>
                <a:ea typeface="宋体" panose="02010600030101010101" pitchFamily="2" charset="-122"/>
              </a:rPr>
              <a:t>S</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ea typeface="宋体" panose="02010600030101010101" pitchFamily="2" charset="-122"/>
              </a:rPr>
              <a:t>即</a:t>
            </a:r>
            <a:r>
              <a:rPr lang="en-US" altLang="zh-CN" sz="2800" i="1" dirty="0">
                <a:latin typeface="Times New Roman" panose="02020603050405020304" pitchFamily="18" charset="0"/>
                <a:ea typeface="宋体" panose="02010600030101010101" pitchFamily="2" charset="-122"/>
              </a:rPr>
              <a:t>n</a:t>
            </a:r>
            <a:r>
              <a:rPr lang="en-US" altLang="zh-CN" sz="2800" baseline="-25000" dirty="0">
                <a:latin typeface="Times New Roman" panose="02020603050405020304" pitchFamily="18" charset="0"/>
                <a:ea typeface="宋体" panose="02010600030101010101" pitchFamily="2" charset="-122"/>
              </a:rPr>
              <a:t>0</a:t>
            </a:r>
            <a:r>
              <a:rPr lang="en-US" altLang="zh-CN" sz="2800" i="1" dirty="0">
                <a:latin typeface="Times New Roman" panose="02020603050405020304" pitchFamily="18" charset="0"/>
                <a:ea typeface="宋体" panose="02010600030101010101" pitchFamily="2" charset="-122"/>
              </a:rPr>
              <a:t>S</a:t>
            </a:r>
            <a:r>
              <a:rPr lang="en-US" altLang="zh-CN" sz="2800" baseline="-25000" dirty="0">
                <a:latin typeface="Times New Roman" panose="02020603050405020304" pitchFamily="18" charset="0"/>
                <a:ea typeface="宋体" panose="02010600030101010101" pitchFamily="2" charset="-122"/>
              </a:rPr>
              <a:t>0</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ea typeface="宋体" panose="02010600030101010101" pitchFamily="2" charset="-122"/>
              </a:rPr>
              <a:t>。</a:t>
            </a:r>
            <a:endParaRPr lang="zh-CN" altLang="zh-CN" sz="28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4622187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8" name="组合 17"/>
          <p:cNvGrpSpPr/>
          <p:nvPr/>
        </p:nvGrpSpPr>
        <p:grpSpPr>
          <a:xfrm>
            <a:off x="0" y="477466"/>
            <a:ext cx="11855846" cy="5617750"/>
            <a:chOff x="0" y="189434"/>
            <a:chExt cx="11855846" cy="5617750"/>
          </a:xfrm>
        </p:grpSpPr>
        <mc:AlternateContent xmlns:mc="http://schemas.openxmlformats.org/markup-compatibility/2006" xmlns:a14="http://schemas.microsoft.com/office/drawing/2010/main">
          <mc:Choice Requires="a14">
            <p:sp>
              <p:nvSpPr>
                <p:cNvPr id="20" name="矩形 19"/>
                <p:cNvSpPr/>
                <p:nvPr/>
              </p:nvSpPr>
              <p:spPr>
                <a:xfrm>
                  <a:off x="389206" y="647695"/>
                  <a:ext cx="11466640" cy="5159489"/>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根据双缝干涉原理，可知干涉条纹与双缝平行，</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根据</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干涉条纹间距公式</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𝐿</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den>
                      </m:f>
                    </m:oMath>
                  </a14:m>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可知，若使用间距更小的双缝，会使相邻明条纹中心间距离变大，</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若</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想增加从目镜中观察到的条纹个数，应减小条纹间距，根据公式</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𝐿</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den>
                      </m:f>
                    </m:oMath>
                  </a14:m>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，应将屏向靠近双缝方向移动，</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若</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观察到屏上的亮度较暗且条纹不明显，可能是光源、单缝与遮光筒不共轴所致，</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mc:Choice>
          <mc:Fallback xmlns="">
            <p:sp>
              <p:nvSpPr>
                <p:cNvPr id="20" name="矩形 19"/>
                <p:cNvSpPr>
                  <a:spLocks noRot="1" noChangeAspect="1" noMove="1" noResize="1" noEditPoints="1" noAdjustHandles="1" noChangeArrowheads="1" noChangeShapeType="1" noTextEdit="1"/>
                </p:cNvSpPr>
                <p:nvPr/>
              </p:nvSpPr>
              <p:spPr>
                <a:xfrm>
                  <a:off x="389206" y="647695"/>
                  <a:ext cx="11466640" cy="5159489"/>
                </a:xfrm>
                <a:prstGeom prst="rect">
                  <a:avLst/>
                </a:prstGeom>
                <a:blipFill rotWithShape="0">
                  <a:blip r:embed="rId8"/>
                  <a:stretch>
                    <a:fillRect l="-1116" r="-4147" b="-826"/>
                  </a:stretch>
                </a:blipFill>
              </p:spPr>
              <p:txBody>
                <a:bodyPr/>
                <a:lstStyle/>
                <a:p>
                  <a:r>
                    <a:rPr lang="zh-CN" altLang="en-US">
                      <a:noFill/>
                    </a:rPr>
                    <a:t> </a:t>
                  </a:r>
                </a:p>
              </p:txBody>
            </p:sp>
          </mc:Fallback>
        </mc:AlternateContent>
        <p:grpSp>
          <p:nvGrpSpPr>
            <p:cNvPr id="21" name="组合 20"/>
            <p:cNvGrpSpPr/>
            <p:nvPr/>
          </p:nvGrpSpPr>
          <p:grpSpPr>
            <a:xfrm>
              <a:off x="0" y="189434"/>
              <a:ext cx="1439863" cy="424932"/>
              <a:chOff x="51643" y="755060"/>
              <a:chExt cx="1439863" cy="424932"/>
            </a:xfrm>
          </p:grpSpPr>
          <p:sp>
            <p:nvSpPr>
              <p:cNvPr id="22" name="矩形 2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30" name="直接连接符 29"/>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1" name="直接连接符 30"/>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4740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333450"/>
            <a:ext cx="8730336" cy="335474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该实验小组调整手轮使测量头的分划板中心刻线与某亮纹中心对齐，并将该亮纹定为第</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条亮纹，此时手轮上的读数</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mm(</a:t>
            </a:r>
            <a:r>
              <a:rPr lang="zh-CN" altLang="zh-CN" sz="2800">
                <a:latin typeface="Times New Roman" panose="02020603050405020304" pitchFamily="18" charset="0"/>
                <a:ea typeface="宋体" panose="02010600030101010101" pitchFamily="2" charset="-122"/>
                <a:cs typeface="Times New Roman" panose="02020603050405020304" pitchFamily="18" charset="0"/>
              </a:rPr>
              <a:t>如图乙所示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，接着再同方向转动手轮，使分划板中心刻线与第</a:t>
            </a:r>
            <a:r>
              <a:rPr lang="en-US" altLang="zh-CN" sz="2800">
                <a:latin typeface="Times New Roman" panose="02020603050405020304" pitchFamily="18" charset="0"/>
                <a:ea typeface="宋体" panose="02010600030101010101" pitchFamily="2" charset="-122"/>
              </a:rPr>
              <a:t>6</a:t>
            </a:r>
            <a:r>
              <a:rPr lang="zh-CN" altLang="zh-CN" sz="2800">
                <a:latin typeface="Times New Roman" panose="02020603050405020304" pitchFamily="18" charset="0"/>
                <a:ea typeface="宋体" panose="02010600030101010101" pitchFamily="2" charset="-122"/>
                <a:cs typeface="Times New Roman" panose="02020603050405020304" pitchFamily="18" charset="0"/>
              </a:rPr>
              <a:t>条亮纹中心对齐，并读出对应的读数</a:t>
            </a:r>
            <a:r>
              <a:rPr lang="en-US" altLang="zh-CN" sz="2800" i="1">
                <a:latin typeface="Times New Roman" panose="02020603050405020304" pitchFamily="18" charset="0"/>
                <a:ea typeface="宋体" panose="02010600030101010101" pitchFamily="2" charset="-122"/>
              </a:rPr>
              <a:t>x</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=11.550 mm</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2" name="矩形 11"/>
          <p:cNvSpPr/>
          <p:nvPr/>
        </p:nvSpPr>
        <p:spPr>
          <a:xfrm>
            <a:off x="2854846" y="1580257"/>
            <a:ext cx="1290782" cy="769417"/>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solidFill>
                  <a:srgbClr val="C00000"/>
                </a:solidFill>
                <a:latin typeface="Times New Roman" panose="02020603050405020304" pitchFamily="18" charset="0"/>
                <a:ea typeface="宋体" panose="02010600030101010101" pitchFamily="2" charset="-122"/>
              </a:rPr>
              <a:t>1.515</a:t>
            </a:r>
            <a:endParaRPr lang="zh-CN" altLang="zh-CN" sz="1100">
              <a:solidFill>
                <a:srgbClr val="0070C0"/>
              </a:solidFill>
              <a:latin typeface="Times New Roman" panose="02020603050405020304" pitchFamily="18" charset="0"/>
              <a:ea typeface="宋体" panose="02010600030101010101" pitchFamily="2" charset="-122"/>
            </a:endParaRPr>
          </a:p>
        </p:txBody>
      </p:sp>
      <p:pic>
        <p:nvPicPr>
          <p:cNvPr id="13" name="image136.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7574" y="837506"/>
            <a:ext cx="2468513" cy="2136185"/>
          </a:xfrm>
          <a:prstGeom prst="rect">
            <a:avLst/>
          </a:prstGeom>
          <a:noFill/>
          <a:ln>
            <a:noFill/>
          </a:ln>
        </p:spPr>
      </p:pic>
      <p:grpSp>
        <p:nvGrpSpPr>
          <p:cNvPr id="14" name="组合 13"/>
          <p:cNvGrpSpPr/>
          <p:nvPr/>
        </p:nvGrpSpPr>
        <p:grpSpPr>
          <a:xfrm>
            <a:off x="0" y="3801774"/>
            <a:ext cx="11783838" cy="1788260"/>
            <a:chOff x="0" y="916630"/>
            <a:chExt cx="11783838" cy="1788260"/>
          </a:xfrm>
        </p:grpSpPr>
        <p:sp>
          <p:nvSpPr>
            <p:cNvPr id="16" name="矩形 15"/>
            <p:cNvSpPr/>
            <p:nvPr/>
          </p:nvSpPr>
          <p:spPr>
            <a:xfrm>
              <a:off x="389206" y="1401713"/>
              <a:ext cx="11394632"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根据螺旋测微器的固定刻度和可动刻度可知手轮上的读数为：</a:t>
              </a:r>
              <a:r>
                <a:rPr lang="en-US" altLang="zh-CN" sz="2800">
                  <a:latin typeface="Times New Roman" panose="02020603050405020304" pitchFamily="18" charset="0"/>
                  <a:ea typeface="宋体" panose="02010600030101010101" pitchFamily="2" charset="-122"/>
                </a:rPr>
                <a:t>1.5</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a:t>
              </a:r>
              <a:r>
                <a:rPr lang="en-US" altLang="zh-CN" sz="2800" smtClean="0">
                  <a:latin typeface="Times New Roman" panose="02020603050405020304" pitchFamily="18" charset="0"/>
                  <a:ea typeface="宋体" panose="02010600030101010101" pitchFamily="2" charset="-122"/>
                </a:rPr>
                <a:t>+</a:t>
              </a: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0.01</a:t>
              </a:r>
              <a:r>
                <a:rPr lang="en-US" altLang="zh-CN" sz="2800" smtClean="0">
                  <a:latin typeface="宋体" panose="02010600030101010101" pitchFamily="2" charset="-122"/>
                  <a:cs typeface="Times New Roman" panose="02020603050405020304" pitchFamily="18" charset="0"/>
                </a:rPr>
                <a:t>×</a:t>
              </a:r>
              <a:r>
                <a:rPr lang="en-US" altLang="zh-CN" sz="2800" smtClean="0">
                  <a:latin typeface="Times New Roman" panose="02020603050405020304" pitchFamily="18" charset="0"/>
                  <a:ea typeface="宋体" panose="02010600030101010101" pitchFamily="2" charset="-122"/>
                </a:rPr>
                <a:t>1.5</a:t>
              </a:r>
              <a:r>
                <a:rPr lang="en-US" altLang="zh-CN" sz="2800" smtClean="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mm=1.515</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p:grpSp>
          <p:nvGrpSpPr>
            <p:cNvPr id="17" name="组合 16"/>
            <p:cNvGrpSpPr/>
            <p:nvPr/>
          </p:nvGrpSpPr>
          <p:grpSpPr>
            <a:xfrm>
              <a:off x="0" y="916630"/>
              <a:ext cx="1439863" cy="424932"/>
              <a:chOff x="51643" y="755060"/>
              <a:chExt cx="1439863" cy="424932"/>
            </a:xfrm>
          </p:grpSpPr>
          <p:sp>
            <p:nvSpPr>
              <p:cNvPr id="18" name="矩形 17"/>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0"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1" name="组合 65"/>
              <p:cNvGrpSpPr>
                <a:grpSpLocks/>
              </p:cNvGrpSpPr>
              <p:nvPr/>
            </p:nvGrpSpPr>
            <p:grpSpPr bwMode="auto">
              <a:xfrm>
                <a:off x="1224676" y="886173"/>
                <a:ext cx="162478" cy="162211"/>
                <a:chOff x="3104" y="165"/>
                <a:chExt cx="276" cy="275"/>
              </a:xfrm>
            </p:grpSpPr>
            <p:cxnSp>
              <p:nvCxnSpPr>
                <p:cNvPr id="22" name="直接连接符 21"/>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0533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575627"/>
            <a:ext cx="8730336" cy="2062079"/>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若实验小组所用装置的双缝间距为</a:t>
            </a:r>
            <a:r>
              <a:rPr lang="en-US" altLang="zh-CN" sz="2800" i="1">
                <a:latin typeface="Times New Roman" panose="02020603050405020304" pitchFamily="18" charset="0"/>
                <a:ea typeface="宋体" panose="02010600030101010101" pitchFamily="2" charset="-122"/>
              </a:rPr>
              <a:t>d</a:t>
            </a:r>
            <a:r>
              <a:rPr lang="en-US" altLang="zh-CN" sz="2800">
                <a:latin typeface="Times New Roman" panose="02020603050405020304" pitchFamily="18" charset="0"/>
                <a:ea typeface="宋体" panose="02010600030101010101" pitchFamily="2" charset="-122"/>
              </a:rPr>
              <a:t>=0.2 mm</a:t>
            </a:r>
            <a:r>
              <a:rPr lang="zh-CN" altLang="zh-CN" sz="2800">
                <a:latin typeface="Times New Roman" panose="02020603050405020304" pitchFamily="18" charset="0"/>
                <a:ea typeface="宋体" panose="02010600030101010101" pitchFamily="2" charset="-122"/>
                <a:cs typeface="Times New Roman" panose="02020603050405020304" pitchFamily="18" charset="0"/>
              </a:rPr>
              <a:t>，双缝到屏的距离为</a:t>
            </a:r>
            <a:r>
              <a:rPr lang="en-US" altLang="zh-CN" sz="2800" i="1">
                <a:latin typeface="Times New Roman" panose="02020603050405020304" pitchFamily="18" charset="0"/>
                <a:ea typeface="宋体" panose="02010600030101010101" pitchFamily="2" charset="-122"/>
              </a:rPr>
              <a:t>L</a:t>
            </a:r>
            <a:r>
              <a:rPr lang="en-US" altLang="zh-CN" sz="2800">
                <a:latin typeface="Times New Roman" panose="02020603050405020304" pitchFamily="18" charset="0"/>
                <a:ea typeface="宋体" panose="02010600030101010101" pitchFamily="2" charset="-122"/>
              </a:rPr>
              <a:t>=70 cm</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，则所测光的波长</a:t>
            </a:r>
            <a:r>
              <a:rPr lang="en-US" altLang="zh-CN" sz="2800" i="1">
                <a:latin typeface="Times New Roman" panose="02020603050405020304" pitchFamily="18" charset="0"/>
                <a:ea typeface="宋体" panose="02010600030101010101" pitchFamily="2" charset="-122"/>
              </a:rPr>
              <a:t>λ</a:t>
            </a:r>
            <a:r>
              <a:rPr lang="en-US" altLang="zh-CN" sz="2800" smtClean="0">
                <a:latin typeface="Times New Roman" panose="02020603050405020304" pitchFamily="18" charset="0"/>
                <a:ea typeface="宋体" panose="02010600030101010101" pitchFamily="2" charset="-122"/>
              </a:rPr>
              <a:t>=______ nm</a:t>
            </a:r>
          </a:p>
          <a:p>
            <a:pPr algn="just">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保留三位有效数字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2" name="矩形 11"/>
          <p:cNvSpPr/>
          <p:nvPr/>
        </p:nvSpPr>
        <p:spPr>
          <a:xfrm>
            <a:off x="7247334" y="1232111"/>
            <a:ext cx="1290782" cy="69196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solidFill>
                  <a:srgbClr val="C00000"/>
                </a:solidFill>
                <a:latin typeface="Times New Roman" panose="02020603050405020304" pitchFamily="18" charset="0"/>
                <a:ea typeface="宋体" panose="02010600030101010101" pitchFamily="2" charset="-122"/>
              </a:rPr>
              <a:t>573</a:t>
            </a:r>
            <a:endParaRPr lang="zh-CN" altLang="zh-CN" sz="1100">
              <a:solidFill>
                <a:srgbClr val="0070C0"/>
              </a:solidFill>
              <a:latin typeface="Times New Roman" panose="02020603050405020304" pitchFamily="18" charset="0"/>
              <a:ea typeface="宋体" panose="02010600030101010101" pitchFamily="2" charset="-122"/>
            </a:endParaRPr>
          </a:p>
        </p:txBody>
      </p:sp>
      <p:pic>
        <p:nvPicPr>
          <p:cNvPr id="13" name="image136.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7574" y="837506"/>
            <a:ext cx="2468513" cy="2136185"/>
          </a:xfrm>
          <a:prstGeom prst="rect">
            <a:avLst/>
          </a:prstGeom>
          <a:noFill/>
          <a:ln>
            <a:noFill/>
          </a:ln>
        </p:spPr>
      </p:pic>
      <p:grpSp>
        <p:nvGrpSpPr>
          <p:cNvPr id="14" name="组合 13"/>
          <p:cNvGrpSpPr/>
          <p:nvPr/>
        </p:nvGrpSpPr>
        <p:grpSpPr>
          <a:xfrm>
            <a:off x="0" y="3141762"/>
            <a:ext cx="11783838" cy="2359442"/>
            <a:chOff x="0" y="916630"/>
            <a:chExt cx="11783838" cy="2359442"/>
          </a:xfrm>
        </p:grpSpPr>
        <mc:AlternateContent xmlns:mc="http://schemas.openxmlformats.org/markup-compatibility/2006" xmlns:a14="http://schemas.microsoft.com/office/drawing/2010/main">
          <mc:Choice Requires="a14">
            <p:sp>
              <p:nvSpPr>
                <p:cNvPr id="16" name="矩形 15"/>
                <p:cNvSpPr/>
                <p:nvPr/>
              </p:nvSpPr>
              <p:spPr>
                <a:xfrm>
                  <a:off x="389206" y="1401713"/>
                  <a:ext cx="11394632" cy="1874359"/>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根据题意可知相邻亮条纹间距为</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Sub>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5</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11.550</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1.515</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5</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mm=2.007</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，由</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相邻条纹间距公式</a:t>
                  </a:r>
                  <a:r>
                    <a:rPr lang="en-US" altLang="zh-CN" sz="2800" spc="-100">
                      <a:effectLst/>
                      <a:latin typeface="Times New Roman" panose="02020603050405020304" pitchFamily="18" charset="0"/>
                      <a:ea typeface="宋体" panose="02010600030101010101" pitchFamily="2" charset="-122"/>
                    </a:rPr>
                    <a:t>Δ</a:t>
                  </a:r>
                  <a:r>
                    <a:rPr lang="en-US" altLang="zh-CN" sz="2800" i="1" spc="-100">
                      <a:effectLst/>
                      <a:latin typeface="Times New Roman" panose="02020603050405020304" pitchFamily="18" charset="0"/>
                      <a:ea typeface="宋体" panose="02010600030101010101" pitchFamily="2" charset="-122"/>
                    </a:rPr>
                    <a:t>x</a:t>
                  </a:r>
                  <a:r>
                    <a:rPr lang="en-US" altLang="zh-CN" sz="2800" spc="-1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spc="-100">
                              <a:effectLst/>
                              <a:latin typeface="Cambria Math" panose="02040503050406030204" pitchFamily="18" charset="0"/>
                              <a:ea typeface="Cambria Math" panose="02040503050406030204" pitchFamily="18" charset="0"/>
                            </a:rPr>
                          </m:ctrlPr>
                        </m:fPr>
                        <m:num>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𝐿</m:t>
                          </m:r>
                        </m:num>
                        <m:den>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𝑑</m:t>
                          </m:r>
                        </m:den>
                      </m:f>
                    </m:oMath>
                  </a14:m>
                  <a:r>
                    <a:rPr lang="en-US" altLang="zh-CN" sz="2800" i="1" spc="-100">
                      <a:effectLst/>
                      <a:latin typeface="Times New Roman" panose="02020603050405020304" pitchFamily="18" charset="0"/>
                      <a:ea typeface="宋体" panose="02010600030101010101" pitchFamily="2" charset="-122"/>
                    </a:rPr>
                    <a:t>λ</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，可得所测光的波长</a:t>
                  </a:r>
                  <a:r>
                    <a:rPr lang="en-US" altLang="zh-CN" sz="2800" i="1" spc="-100">
                      <a:effectLst/>
                      <a:latin typeface="Times New Roman" panose="02020603050405020304" pitchFamily="18" charset="0"/>
                      <a:ea typeface="宋体" panose="02010600030101010101" pitchFamily="2" charset="-122"/>
                    </a:rPr>
                    <a:t>λ</a:t>
                  </a:r>
                  <a:r>
                    <a:rPr lang="en-US" altLang="zh-CN" sz="2800" spc="-1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spc="-100">
                              <a:effectLst/>
                              <a:latin typeface="Cambria Math" panose="02040503050406030204" pitchFamily="18" charset="0"/>
                              <a:ea typeface="Cambria Math" panose="02040503050406030204" pitchFamily="18" charset="0"/>
                            </a:rPr>
                          </m:ctrlPr>
                        </m:fPr>
                        <m:num>
                          <m:r>
                            <m:rPr>
                              <m:sty m:val="p"/>
                            </m:rPr>
                            <a:rPr lang="en-US" altLang="zh-CN" sz="2800" spc="-100">
                              <a:effectLst/>
                              <a:latin typeface="Cambria Math" panose="02040503050406030204" pitchFamily="18" charset="0"/>
                              <a:ea typeface="宋体" panose="02010600030101010101" pitchFamily="2" charset="-122"/>
                              <a:cs typeface="Times New Roman" panose="02020603050405020304" pitchFamily="18" charset="0"/>
                            </a:rPr>
                            <m:t>Δ</m:t>
                          </m:r>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𝑥</m:t>
                          </m:r>
                        </m:num>
                        <m:den>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𝐿</m:t>
                          </m:r>
                        </m:den>
                      </m:f>
                    </m:oMath>
                  </a14:m>
                  <a:r>
                    <a:rPr lang="en-US" altLang="zh-CN" sz="2800" i="1" spc="-100">
                      <a:effectLst/>
                      <a:latin typeface="Times New Roman" panose="02020603050405020304" pitchFamily="18" charset="0"/>
                      <a:ea typeface="宋体" panose="02010600030101010101" pitchFamily="2" charset="-122"/>
                    </a:rPr>
                    <a:t>d</a:t>
                  </a:r>
                  <a:r>
                    <a:rPr lang="en-US" altLang="zh-CN" sz="2800" spc="-1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spc="-100">
                              <a:effectLst/>
                              <a:latin typeface="Cambria Math" panose="02040503050406030204" pitchFamily="18" charset="0"/>
                              <a:ea typeface="Cambria Math" panose="02040503050406030204" pitchFamily="18" charset="0"/>
                            </a:rPr>
                          </m:ctrlPr>
                        </m:fPr>
                        <m:num>
                          <m:r>
                            <a:rPr lang="en-US" altLang="zh-CN" sz="2800" spc="-100">
                              <a:effectLst/>
                              <a:latin typeface="Cambria Math" panose="02040503050406030204" pitchFamily="18" charset="0"/>
                              <a:ea typeface="宋体" panose="02010600030101010101" pitchFamily="2" charset="-122"/>
                              <a:cs typeface="Times New Roman" panose="02020603050405020304" pitchFamily="18" charset="0"/>
                            </a:rPr>
                            <m:t>2.007</m:t>
                          </m:r>
                        </m:num>
                        <m:den>
                          <m:r>
                            <a:rPr lang="en-US" altLang="zh-CN" sz="2800" spc="-100">
                              <a:effectLst/>
                              <a:latin typeface="Cambria Math" panose="02040503050406030204" pitchFamily="18" charset="0"/>
                              <a:ea typeface="宋体" panose="02010600030101010101" pitchFamily="2" charset="-122"/>
                              <a:cs typeface="Times New Roman" panose="02020603050405020304" pitchFamily="18" charset="0"/>
                            </a:rPr>
                            <m:t>700</m:t>
                          </m:r>
                        </m:den>
                      </m:f>
                    </m:oMath>
                  </a14:m>
                  <a:r>
                    <a:rPr lang="en-US" altLang="zh-CN" sz="2800" spc="-100">
                      <a:effectLst/>
                      <a:latin typeface="宋体" panose="02010600030101010101" pitchFamily="2" charset="-122"/>
                      <a:cs typeface="Times New Roman" panose="02020603050405020304" pitchFamily="18" charset="0"/>
                    </a:rPr>
                    <a:t>×</a:t>
                  </a:r>
                  <a:r>
                    <a:rPr lang="en-US" altLang="zh-CN" sz="2800" spc="-100">
                      <a:effectLst/>
                      <a:latin typeface="Times New Roman" panose="02020603050405020304" pitchFamily="18" charset="0"/>
                      <a:ea typeface="宋体" panose="02010600030101010101" pitchFamily="2" charset="-122"/>
                    </a:rPr>
                    <a:t>0.2</a:t>
                  </a:r>
                  <a:r>
                    <a:rPr lang="en-US" altLang="zh-CN" sz="2800" spc="-100">
                      <a:effectLst/>
                      <a:latin typeface="Times New Roman" panose="02020603050405020304" pitchFamily="18" charset="0"/>
                      <a:ea typeface="楷体" panose="02010609060101010101" pitchFamily="49" charset="-122"/>
                    </a:rPr>
                    <a:t> </a:t>
                  </a:r>
                  <a:r>
                    <a:rPr lang="en-US" altLang="zh-CN" sz="2800" spc="-100">
                      <a:effectLst/>
                      <a:latin typeface="Times New Roman" panose="02020603050405020304" pitchFamily="18" charset="0"/>
                      <a:ea typeface="宋体" panose="02010600030101010101" pitchFamily="2" charset="-122"/>
                    </a:rPr>
                    <a:t>mm≈573</a:t>
                  </a:r>
                  <a:r>
                    <a:rPr lang="en-US" altLang="zh-CN" sz="2800" spc="-100">
                      <a:effectLst/>
                      <a:latin typeface="Times New Roman" panose="02020603050405020304" pitchFamily="18" charset="0"/>
                      <a:ea typeface="楷体" panose="02010609060101010101" pitchFamily="49" charset="-122"/>
                    </a:rPr>
                    <a:t> </a:t>
                  </a:r>
                  <a:r>
                    <a:rPr lang="en-US" altLang="zh-CN" sz="2800" spc="-100">
                      <a:effectLst/>
                      <a:latin typeface="Times New Roman" panose="02020603050405020304" pitchFamily="18" charset="0"/>
                      <a:ea typeface="宋体" panose="02010600030101010101" pitchFamily="2" charset="-122"/>
                    </a:rPr>
                    <a:t>nm</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spc="-100">
                    <a:effectLst/>
                    <a:latin typeface="Times New Roman" panose="02020603050405020304" pitchFamily="18" charset="0"/>
                    <a:ea typeface="宋体" panose="02010600030101010101" pitchFamily="2"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389206" y="1401713"/>
                  <a:ext cx="11394632" cy="1874359"/>
                </a:xfrm>
                <a:prstGeom prst="rect">
                  <a:avLst/>
                </a:prstGeom>
                <a:blipFill rotWithShape="0">
                  <a:blip r:embed="rId9"/>
                  <a:stretch>
                    <a:fillRect l="-1124" r="-589" b="-3257"/>
                  </a:stretch>
                </a:blipFill>
              </p:spPr>
              <p:txBody>
                <a:bodyPr/>
                <a:lstStyle/>
                <a:p>
                  <a:r>
                    <a:rPr lang="zh-CN" altLang="en-US">
                      <a:noFill/>
                    </a:rPr>
                    <a:t> </a:t>
                  </a:r>
                </a:p>
              </p:txBody>
            </p:sp>
          </mc:Fallback>
        </mc:AlternateContent>
        <p:grpSp>
          <p:nvGrpSpPr>
            <p:cNvPr id="17" name="组合 16"/>
            <p:cNvGrpSpPr/>
            <p:nvPr/>
          </p:nvGrpSpPr>
          <p:grpSpPr>
            <a:xfrm>
              <a:off x="0" y="916630"/>
              <a:ext cx="1439863" cy="424932"/>
              <a:chOff x="51643" y="755060"/>
              <a:chExt cx="1439863" cy="424932"/>
            </a:xfrm>
          </p:grpSpPr>
          <p:sp>
            <p:nvSpPr>
              <p:cNvPr id="18" name="矩形 17"/>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0"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1" name="组合 65"/>
              <p:cNvGrpSpPr>
                <a:grpSpLocks/>
              </p:cNvGrpSpPr>
              <p:nvPr/>
            </p:nvGrpSpPr>
            <p:grpSpPr bwMode="auto">
              <a:xfrm>
                <a:off x="1224676" y="886173"/>
                <a:ext cx="162478" cy="162211"/>
                <a:chOff x="3104" y="165"/>
                <a:chExt cx="276" cy="275"/>
              </a:xfrm>
            </p:grpSpPr>
            <p:cxnSp>
              <p:nvCxnSpPr>
                <p:cNvPr id="22" name="直接连接符 21"/>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03516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257443"/>
            <a:ext cx="11412000" cy="270841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河北张家口市一模</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某同学用</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插针法</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测量一直角三角形玻璃砖的折射率。如图甲所示为该玻璃砖的截面图，三角形</a:t>
            </a:r>
            <a:r>
              <a:rPr lang="en-US" altLang="zh-CN" sz="2800" i="1">
                <a:latin typeface="Times New Roman" panose="02020603050405020304" pitchFamily="18" charset="0"/>
                <a:ea typeface="宋体" panose="02010600030101010101" pitchFamily="2" charset="-122"/>
              </a:rPr>
              <a:t>ABC</a:t>
            </a:r>
            <a:r>
              <a:rPr lang="zh-CN" altLang="zh-CN" sz="2800">
                <a:latin typeface="Times New Roman" panose="02020603050405020304" pitchFamily="18" charset="0"/>
                <a:ea typeface="宋体" panose="02010600030101010101" pitchFamily="2" charset="-122"/>
              </a:rPr>
              <a:t>的顶角为</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宋体" panose="02010600030101010101" pitchFamily="2" charset="-122"/>
              </a:rPr>
              <a:t>且小于</a:t>
            </a:r>
            <a:r>
              <a:rPr lang="en-US" altLang="zh-CN" sz="2800">
                <a:latin typeface="Times New Roman" panose="02020603050405020304" pitchFamily="18" charset="0"/>
                <a:ea typeface="宋体" panose="02010600030101010101" pitchFamily="2" charset="-122"/>
              </a:rPr>
              <a:t>45°</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主要实验步骤如下</a:t>
            </a:r>
            <a:r>
              <a:rPr lang="zh-CN" altLang="zh-CN" sz="2800" smtClean="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1" name="image138.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5287" y="1732046"/>
            <a:ext cx="4799338" cy="2633852"/>
          </a:xfrm>
          <a:prstGeom prst="rect">
            <a:avLst/>
          </a:prstGeom>
          <a:noFill/>
          <a:ln>
            <a:noFill/>
          </a:ln>
        </p:spPr>
      </p:pic>
      <p:sp>
        <p:nvSpPr>
          <p:cNvPr id="12" name="矩形 11"/>
          <p:cNvSpPr/>
          <p:nvPr/>
        </p:nvSpPr>
        <p:spPr>
          <a:xfrm>
            <a:off x="389206" y="2859092"/>
            <a:ext cx="6066040" cy="198026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水平放置的木板上铺一张白纸，在白纸上画一条直线</a:t>
            </a:r>
            <a:r>
              <a:rPr lang="en-US" altLang="zh-CN" sz="2800" i="1">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宋体" panose="02010600030101010101" pitchFamily="2" charset="-122"/>
              </a:rPr>
              <a:t>，并画出其垂线</a:t>
            </a:r>
            <a:r>
              <a:rPr lang="en-US" altLang="zh-CN" sz="2800" i="1">
                <a:latin typeface="Times New Roman" panose="02020603050405020304" pitchFamily="18" charset="0"/>
                <a:ea typeface="宋体" panose="02010600030101010101" pitchFamily="2" charset="-122"/>
              </a:rPr>
              <a:t>cd</a:t>
            </a:r>
            <a:r>
              <a:rPr lang="zh-CN" altLang="zh-CN" sz="2800">
                <a:latin typeface="Times New Roman" panose="02020603050405020304" pitchFamily="18" charset="0"/>
                <a:ea typeface="宋体" panose="02010600030101010101" pitchFamily="2" charset="-122"/>
              </a:rPr>
              <a:t>，交于</a:t>
            </a:r>
            <a:r>
              <a:rPr lang="en-US" altLang="zh-CN" sz="2800" i="1">
                <a:latin typeface="Times New Roman" panose="02020603050405020304" pitchFamily="18" charset="0"/>
                <a:ea typeface="宋体" panose="02010600030101010101" pitchFamily="2" charset="-122"/>
              </a:rPr>
              <a:t>O</a:t>
            </a:r>
            <a:r>
              <a:rPr lang="zh-CN" altLang="zh-CN" sz="2800">
                <a:latin typeface="Times New Roman" panose="02020603050405020304" pitchFamily="18" charset="0"/>
                <a:ea typeface="宋体" panose="02010600030101010101" pitchFamily="2" charset="-122"/>
              </a:rPr>
              <a:t>点</a:t>
            </a:r>
            <a:r>
              <a:rPr lang="zh-CN" altLang="zh-CN" sz="2800" smtClean="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p:txBody>
      </p:sp>
      <p:sp>
        <p:nvSpPr>
          <p:cNvPr id="14" name="矩形 13"/>
          <p:cNvSpPr/>
          <p:nvPr/>
        </p:nvSpPr>
        <p:spPr>
          <a:xfrm>
            <a:off x="389206" y="4822358"/>
            <a:ext cx="11322624" cy="1415748"/>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将较长的直角面</a:t>
            </a:r>
            <a:r>
              <a:rPr lang="en-US" altLang="zh-CN" sz="2800" i="1">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宋体" panose="02010600030101010101" pitchFamily="2" charset="-122"/>
              </a:rPr>
              <a:t>沿</a:t>
            </a:r>
            <a:r>
              <a:rPr lang="en-US" altLang="zh-CN" sz="2800" i="1">
                <a:latin typeface="Times New Roman" panose="02020603050405020304" pitchFamily="18" charset="0"/>
                <a:ea typeface="宋体" panose="02010600030101010101" pitchFamily="2" charset="-122"/>
              </a:rPr>
              <a:t>cd</a:t>
            </a:r>
            <a:r>
              <a:rPr lang="zh-CN" altLang="zh-CN" sz="2800">
                <a:latin typeface="Times New Roman" panose="02020603050405020304" pitchFamily="18" charset="0"/>
                <a:ea typeface="宋体" panose="02010600030101010101" pitchFamily="2" charset="-122"/>
              </a:rPr>
              <a:t>放置，并确定玻璃砖的另外两个光学面</a:t>
            </a:r>
            <a:r>
              <a:rPr lang="en-US" altLang="zh-CN" sz="2800" i="1">
                <a:latin typeface="Times New Roman" panose="02020603050405020304" pitchFamily="18" charset="0"/>
                <a:ea typeface="宋体" panose="02010600030101010101" pitchFamily="2" charset="-122"/>
              </a:rPr>
              <a:t>BC</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AC</a:t>
            </a:r>
            <a:r>
              <a:rPr lang="zh-CN" altLang="zh-CN" sz="2800">
                <a:latin typeface="Times New Roman" panose="02020603050405020304" pitchFamily="18" charset="0"/>
                <a:ea typeface="宋体" panose="02010600030101010101" pitchFamily="2" charset="-122"/>
              </a:rPr>
              <a:t>，在白纸上描出玻璃砖的轮廓，俯视图如图乙所示；</a:t>
            </a:r>
            <a:endParaRPr lang="zh-CN" altLang="zh-CN" sz="110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1" name="image138.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9302" y="549474"/>
            <a:ext cx="4799338" cy="2633852"/>
          </a:xfrm>
          <a:prstGeom prst="rect">
            <a:avLst/>
          </a:prstGeom>
          <a:noFill/>
          <a:ln>
            <a:noFill/>
          </a:ln>
        </p:spPr>
      </p:pic>
      <p:sp>
        <p:nvSpPr>
          <p:cNvPr id="12" name="矩形 11"/>
          <p:cNvSpPr/>
          <p:nvPr/>
        </p:nvSpPr>
        <p:spPr>
          <a:xfrm>
            <a:off x="389206" y="372895"/>
            <a:ext cx="6066040" cy="3272923"/>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③</a:t>
            </a:r>
            <a:r>
              <a:rPr lang="zh-CN" altLang="zh-CN" sz="2800">
                <a:latin typeface="Times New Roman" panose="02020603050405020304" pitchFamily="18" charset="0"/>
                <a:ea typeface="宋体" panose="02010600030101010101" pitchFamily="2" charset="-122"/>
              </a:rPr>
              <a:t>在</a:t>
            </a:r>
            <a:r>
              <a:rPr lang="en-US" altLang="zh-CN" sz="2800" i="1">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宋体" panose="02010600030101010101" pitchFamily="2" charset="-122"/>
              </a:rPr>
              <a:t>面左侧的直线</a:t>
            </a:r>
            <a:r>
              <a:rPr lang="en-US" altLang="zh-CN" sz="2800" i="1">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宋体" panose="02010600030101010101" pitchFamily="2" charset="-122"/>
              </a:rPr>
              <a:t>上竖直插上大头针</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，从</a:t>
            </a:r>
            <a:r>
              <a:rPr lang="en-US" altLang="zh-CN" sz="2800" i="1">
                <a:latin typeface="Times New Roman" panose="02020603050405020304" pitchFamily="18" charset="0"/>
                <a:ea typeface="宋体" panose="02010600030101010101" pitchFamily="2" charset="-122"/>
              </a:rPr>
              <a:t>AC</a:t>
            </a:r>
            <a:r>
              <a:rPr lang="zh-CN" altLang="zh-CN" sz="2800">
                <a:latin typeface="Times New Roman" panose="02020603050405020304" pitchFamily="18" charset="0"/>
                <a:ea typeface="宋体" panose="02010600030101010101" pitchFamily="2" charset="-122"/>
              </a:rPr>
              <a:t>侧透过玻璃砖观察</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，插上大头针</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，要求</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能挡住</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选填</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1</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2</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和</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2</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的虚像；</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3" name="矩形 2"/>
          <p:cNvSpPr/>
          <p:nvPr/>
        </p:nvSpPr>
        <p:spPr>
          <a:xfrm>
            <a:off x="982638" y="2317111"/>
            <a:ext cx="1223412"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P</a:t>
            </a:r>
            <a:r>
              <a:rPr lang="en-US" altLang="zh-CN" sz="2800" baseline="-25000">
                <a:solidFill>
                  <a:srgbClr val="C00000"/>
                </a:solidFill>
                <a:latin typeface="Times New Roman" panose="02020603050405020304" pitchFamily="18" charset="0"/>
                <a:ea typeface="宋体" panose="02010600030101010101" pitchFamily="2" charset="-122"/>
              </a:rPr>
              <a:t>1</a:t>
            </a: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i="1">
                <a:solidFill>
                  <a:srgbClr val="C00000"/>
                </a:solidFill>
                <a:latin typeface="Times New Roman" panose="02020603050405020304" pitchFamily="18" charset="0"/>
                <a:ea typeface="宋体" panose="02010600030101010101" pitchFamily="2" charset="-122"/>
              </a:rPr>
              <a:t>P</a:t>
            </a:r>
            <a:r>
              <a:rPr lang="en-US" altLang="zh-CN" sz="2800" baseline="-25000">
                <a:solidFill>
                  <a:srgbClr val="C00000"/>
                </a:solidFill>
                <a:latin typeface="Times New Roman" panose="02020603050405020304" pitchFamily="18" charset="0"/>
                <a:ea typeface="宋体" panose="02010600030101010101" pitchFamily="2" charset="-122"/>
              </a:rPr>
              <a:t>2</a:t>
            </a:r>
            <a:endParaRPr lang="zh-CN" altLang="en-US"/>
          </a:p>
        </p:txBody>
      </p:sp>
      <p:grpSp>
        <p:nvGrpSpPr>
          <p:cNvPr id="16" name="组合 15"/>
          <p:cNvGrpSpPr/>
          <p:nvPr/>
        </p:nvGrpSpPr>
        <p:grpSpPr>
          <a:xfrm>
            <a:off x="0" y="4017798"/>
            <a:ext cx="11783838" cy="1788260"/>
            <a:chOff x="0" y="916630"/>
            <a:chExt cx="11783838" cy="1788260"/>
          </a:xfrm>
        </p:grpSpPr>
        <p:sp>
          <p:nvSpPr>
            <p:cNvPr id="17" name="矩形 16"/>
            <p:cNvSpPr/>
            <p:nvPr/>
          </p:nvSpPr>
          <p:spPr>
            <a:xfrm>
              <a:off x="389206" y="1401713"/>
              <a:ext cx="11394632"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要求</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在一条光线上，该光线透过玻璃砖后过</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要能挡住</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的像；</a:t>
              </a:r>
              <a:endParaRPr lang="zh-CN" altLang="zh-CN" sz="1100" spc="-100">
                <a:effectLst/>
                <a:latin typeface="Times New Roman" panose="02020603050405020304" pitchFamily="18" charset="0"/>
                <a:ea typeface="宋体" panose="02010600030101010101" pitchFamily="2" charset="-122"/>
              </a:endParaRPr>
            </a:p>
          </p:txBody>
        </p:sp>
        <p:grpSp>
          <p:nvGrpSpPr>
            <p:cNvPr id="18" name="组合 17"/>
            <p:cNvGrpSpPr/>
            <p:nvPr/>
          </p:nvGrpSpPr>
          <p:grpSpPr>
            <a:xfrm>
              <a:off x="0" y="916630"/>
              <a:ext cx="1439863" cy="424932"/>
              <a:chOff x="51643" y="755060"/>
              <a:chExt cx="1439863" cy="424932"/>
            </a:xfrm>
          </p:grpSpPr>
          <p:sp>
            <p:nvSpPr>
              <p:cNvPr id="19" name="矩形 18"/>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0"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1" name="组合 65"/>
              <p:cNvGrpSpPr>
                <a:grpSpLocks/>
              </p:cNvGrpSpPr>
              <p:nvPr/>
            </p:nvGrpSpPr>
            <p:grpSpPr bwMode="auto">
              <a:xfrm>
                <a:off x="1224676" y="886173"/>
                <a:ext cx="162478" cy="162211"/>
                <a:chOff x="3104" y="165"/>
                <a:chExt cx="276" cy="275"/>
              </a:xfrm>
            </p:grpSpPr>
            <p:cxnSp>
              <p:nvCxnSpPr>
                <p:cNvPr id="23" name="直接连接符 22"/>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4270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1" name="image138.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0484" y="261442"/>
            <a:ext cx="4799338" cy="2633852"/>
          </a:xfrm>
          <a:prstGeom prst="rect">
            <a:avLst/>
          </a:prstGeom>
          <a:noFill/>
          <a:ln>
            <a:noFill/>
          </a:ln>
        </p:spPr>
      </p:pic>
      <p:sp>
        <p:nvSpPr>
          <p:cNvPr id="12" name="矩形 11"/>
          <p:cNvSpPr/>
          <p:nvPr/>
        </p:nvSpPr>
        <p:spPr>
          <a:xfrm>
            <a:off x="389206" y="477466"/>
            <a:ext cx="6066040" cy="198026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④</a:t>
            </a:r>
            <a:r>
              <a:rPr lang="zh-CN" altLang="zh-CN" sz="2800">
                <a:latin typeface="Times New Roman" panose="02020603050405020304" pitchFamily="18" charset="0"/>
                <a:ea typeface="宋体" panose="02010600030101010101" pitchFamily="2" charset="-122"/>
              </a:rPr>
              <a:t>确定出射光线的位置</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选填</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必需</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不必需</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插第四枚大头针；</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grpSp>
        <p:nvGrpSpPr>
          <p:cNvPr id="10" name="组合 9"/>
          <p:cNvGrpSpPr/>
          <p:nvPr/>
        </p:nvGrpSpPr>
        <p:grpSpPr>
          <a:xfrm>
            <a:off x="0" y="3213770"/>
            <a:ext cx="11783838" cy="2434591"/>
            <a:chOff x="0" y="916630"/>
            <a:chExt cx="11783838" cy="2434591"/>
          </a:xfrm>
        </p:grpSpPr>
        <p:sp>
          <p:nvSpPr>
            <p:cNvPr id="13" name="矩形 12"/>
            <p:cNvSpPr/>
            <p:nvPr/>
          </p:nvSpPr>
          <p:spPr>
            <a:xfrm>
              <a:off x="389206" y="1401713"/>
              <a:ext cx="11394632"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过</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的光线与</a:t>
              </a:r>
              <a:r>
                <a:rPr lang="en-US" altLang="zh-CN" sz="2800" i="1">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垂直，即</a:t>
              </a:r>
              <a:r>
                <a:rPr lang="en-US" altLang="zh-CN" sz="2800" i="1">
                  <a:latin typeface="Times New Roman" panose="02020603050405020304" pitchFamily="18" charset="0"/>
                  <a:ea typeface="宋体" panose="02010600030101010101" pitchFamily="2" charset="-122"/>
                </a:rPr>
                <a:t>AB</a:t>
              </a:r>
              <a:r>
                <a:rPr lang="zh-CN" altLang="zh-CN" sz="2800">
                  <a:ea typeface="宋体" panose="02010600030101010101" pitchFamily="2" charset="-122"/>
                  <a:cs typeface="宋体" panose="02010600030101010101" pitchFamily="2" charset="-122"/>
                </a:rPr>
                <a:t>⊥</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1</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，由于光垂直入射时传播方向不变，因此可确定</a:t>
              </a:r>
              <a:r>
                <a:rPr lang="en-US" altLang="zh-CN" sz="2800" i="1">
                  <a:latin typeface="Times New Roman" panose="02020603050405020304" pitchFamily="18" charset="0"/>
                  <a:ea typeface="宋体" panose="02010600030101010101" pitchFamily="2" charset="-122"/>
                </a:rPr>
                <a:t>AC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边上的入射点</a:t>
              </a:r>
              <a:r>
                <a:rPr lang="en-US" altLang="zh-CN" sz="2800" i="1">
                  <a:latin typeface="Times New Roman" panose="02020603050405020304" pitchFamily="18" charset="0"/>
                  <a:ea typeface="宋体" panose="02010600030101010101" pitchFamily="2" charset="-122"/>
                </a:rPr>
                <a:t>O'</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，此时只需要找到折射光线上的一点</a:t>
              </a:r>
              <a:r>
                <a:rPr lang="en-US" altLang="zh-CN" sz="2800">
                  <a:latin typeface="Times New Roman" panose="02020603050405020304" pitchFamily="18" charset="0"/>
                  <a:ea typeface="楷体" panose="02010609060101010101" pitchFamily="49" charset="-122"/>
                </a:rPr>
                <a:t>(</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的位置</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即可确定出射光线，不需要插第四枚大头针；</a:t>
              </a:r>
              <a:endParaRPr lang="zh-CN" altLang="zh-CN" sz="1100" spc="-100">
                <a:effectLst/>
                <a:latin typeface="Times New Roman" panose="02020603050405020304" pitchFamily="18" charset="0"/>
                <a:ea typeface="宋体" panose="02010600030101010101" pitchFamily="2" charset="-122"/>
              </a:endParaRPr>
            </a:p>
          </p:txBody>
        </p:sp>
        <p:grpSp>
          <p:nvGrpSpPr>
            <p:cNvPr id="14" name="组合 13"/>
            <p:cNvGrpSpPr/>
            <p:nvPr/>
          </p:nvGrpSpPr>
          <p:grpSpPr>
            <a:xfrm>
              <a:off x="0" y="916630"/>
              <a:ext cx="1439863" cy="424932"/>
              <a:chOff x="51643" y="755060"/>
              <a:chExt cx="1439863" cy="424932"/>
            </a:xfrm>
          </p:grpSpPr>
          <p:sp>
            <p:nvSpPr>
              <p:cNvPr id="15" name="矩形 1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7" name="组合 65"/>
              <p:cNvGrpSpPr>
                <a:grpSpLocks/>
              </p:cNvGrpSpPr>
              <p:nvPr/>
            </p:nvGrpSpPr>
            <p:grpSpPr bwMode="auto">
              <a:xfrm>
                <a:off x="1224676" y="886173"/>
                <a:ext cx="162478" cy="162211"/>
                <a:chOff x="3104" y="165"/>
                <a:chExt cx="276" cy="275"/>
              </a:xfrm>
            </p:grpSpPr>
            <p:cxnSp>
              <p:nvCxnSpPr>
                <p:cNvPr id="18" name="直接连接符 1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3" name="矩形 2"/>
          <p:cNvSpPr/>
          <p:nvPr/>
        </p:nvSpPr>
        <p:spPr>
          <a:xfrm>
            <a:off x="4314056" y="549474"/>
            <a:ext cx="1261884"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不必需</a:t>
            </a:r>
            <a:endParaRPr lang="zh-CN" altLang="en-US"/>
          </a:p>
        </p:txBody>
      </p:sp>
    </p:spTree>
    <p:extLst>
      <p:ext uri="{BB962C8B-B14F-4D97-AF65-F5344CB8AC3E}">
        <p14:creationId xmlns:p14="http://schemas.microsoft.com/office/powerpoint/2010/main" val="207269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2" name="矩形 11"/>
          <p:cNvSpPr/>
          <p:nvPr/>
        </p:nvSpPr>
        <p:spPr>
          <a:xfrm>
            <a:off x="389206" y="333450"/>
            <a:ext cx="6282064" cy="2523744"/>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dirty="0">
                <a:latin typeface="Times New Roman" panose="02020603050405020304" pitchFamily="18" charset="0"/>
                <a:ea typeface="宋体" panose="02010600030101010101" pitchFamily="2" charset="-122"/>
                <a:cs typeface="宋体" panose="02010600030101010101" pitchFamily="2" charset="-122"/>
              </a:rPr>
              <a:t>⑤</a:t>
            </a:r>
            <a:r>
              <a:rPr lang="zh-CN" altLang="zh-CN" sz="2800" dirty="0">
                <a:latin typeface="Times New Roman" panose="02020603050405020304" pitchFamily="18" charset="0"/>
                <a:ea typeface="宋体" panose="02010600030101010101" pitchFamily="2" charset="-122"/>
              </a:rPr>
              <a:t>撤去玻璃砖和大头针，测得出射光线与直线</a:t>
            </a:r>
            <a:r>
              <a:rPr lang="en-US" altLang="zh-CN" sz="2800" i="1" dirty="0" err="1">
                <a:latin typeface="Times New Roman" panose="02020603050405020304" pitchFamily="18" charset="0"/>
                <a:ea typeface="宋体" panose="02010600030101010101" pitchFamily="2" charset="-122"/>
              </a:rPr>
              <a:t>ab</a:t>
            </a:r>
            <a:r>
              <a:rPr lang="zh-CN" altLang="zh-CN" sz="2800" dirty="0">
                <a:latin typeface="Times New Roman" panose="02020603050405020304" pitchFamily="18" charset="0"/>
                <a:ea typeface="宋体" panose="02010600030101010101" pitchFamily="2" charset="-122"/>
              </a:rPr>
              <a:t>的</a:t>
            </a:r>
            <a:r>
              <a:rPr lang="zh-CN" altLang="zh-CN" sz="2800" dirty="0" smtClean="0">
                <a:latin typeface="Times New Roman" panose="02020603050405020304" pitchFamily="18" charset="0"/>
                <a:ea typeface="宋体" panose="02010600030101010101" pitchFamily="2" charset="-122"/>
              </a:rPr>
              <a:t>夹角</a:t>
            </a:r>
            <a:r>
              <a:rPr lang="zh-CN" altLang="zh-CN" sz="2800" dirty="0">
                <a:latin typeface="Times New Roman" panose="02020603050405020304" pitchFamily="18" charset="0"/>
                <a:ea typeface="宋体" panose="02010600030101010101" pitchFamily="2" charset="-122"/>
              </a:rPr>
              <a:t>为</a:t>
            </a:r>
            <a:r>
              <a:rPr lang="en-US" altLang="zh-CN" sz="2800" i="1" dirty="0">
                <a:latin typeface="Times New Roman" panose="02020603050405020304" pitchFamily="18" charset="0"/>
                <a:ea typeface="宋体" panose="02010600030101010101" pitchFamily="2" charset="-122"/>
              </a:rPr>
              <a:t>α</a:t>
            </a:r>
            <a:r>
              <a:rPr lang="zh-CN" altLang="zh-CN" sz="2800" dirty="0">
                <a:latin typeface="Times New Roman" panose="02020603050405020304" pitchFamily="18" charset="0"/>
                <a:ea typeface="宋体" panose="02010600030101010101" pitchFamily="2" charset="-122"/>
              </a:rPr>
              <a:t>，则玻璃砖</a:t>
            </a:r>
            <a:r>
              <a:rPr lang="zh-CN" altLang="zh-CN" sz="2800" dirty="0" smtClean="0">
                <a:latin typeface="Times New Roman" panose="02020603050405020304" pitchFamily="18" charset="0"/>
                <a:ea typeface="宋体" panose="02010600030101010101" pitchFamily="2" charset="-122"/>
              </a:rPr>
              <a:t>折射</a:t>
            </a:r>
            <a:endParaRPr lang="en-US" altLang="zh-CN" sz="2800" dirty="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endParaRPr lang="en-US" altLang="zh-CN" sz="1800" dirty="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dirty="0" smtClean="0">
                <a:latin typeface="Times New Roman" panose="02020603050405020304" pitchFamily="18" charset="0"/>
                <a:ea typeface="宋体" panose="02010600030101010101" pitchFamily="2" charset="-122"/>
              </a:rPr>
              <a:t>率</a:t>
            </a:r>
            <a:r>
              <a:rPr lang="en-US" altLang="zh-CN" sz="2800" i="1" dirty="0">
                <a:latin typeface="Times New Roman" panose="02020603050405020304" pitchFamily="18" charset="0"/>
                <a:ea typeface="宋体" panose="02010600030101010101" pitchFamily="2" charset="-122"/>
              </a:rPr>
              <a:t>n</a:t>
            </a:r>
            <a:r>
              <a:rPr lang="en-US" altLang="zh-CN" sz="2800" dirty="0">
                <a:latin typeface="Times New Roman" panose="02020603050405020304" pitchFamily="18" charset="0"/>
                <a:ea typeface="宋体" panose="02010600030101010101" pitchFamily="2" charset="-122"/>
              </a:rPr>
              <a:t>=</a:t>
            </a:r>
            <a:r>
              <a:rPr lang="zh-CN" altLang="zh-CN" sz="2800" u="sng" dirty="0">
                <a:latin typeface="Times New Roman" panose="02020603050405020304" pitchFamily="18" charset="0"/>
                <a:ea typeface="宋体" panose="02010600030101010101" pitchFamily="2" charset="-122"/>
              </a:rPr>
              <a:t>　　　　　</a:t>
            </a:r>
            <a:r>
              <a:rPr lang="zh-CN" altLang="zh-CN" sz="2800"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 </a:t>
            </a:r>
            <a:endParaRPr lang="zh-CN" altLang="zh-CN" sz="1100" dirty="0">
              <a:effectLst/>
              <a:latin typeface="Times New Roman" panose="02020603050405020304" pitchFamily="18" charset="0"/>
              <a:ea typeface="宋体" panose="02010600030101010101" pitchFamily="2" charset="-122"/>
            </a:endParaRPr>
          </a:p>
        </p:txBody>
      </p:sp>
      <mc:AlternateContent xmlns:mc="http://schemas.openxmlformats.org/markup-compatibility/2006">
        <mc:Choice xmlns:a14="http://schemas.microsoft.com/office/drawing/2010/main" Requires="a14">
          <p:sp>
            <p:nvSpPr>
              <p:cNvPr id="3" name="矩形 2"/>
              <p:cNvSpPr/>
              <p:nvPr/>
            </p:nvSpPr>
            <p:spPr>
              <a:xfrm>
                <a:off x="1504224" y="1862694"/>
                <a:ext cx="1428020" cy="734240"/>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rPr>
                        </m:ctrlPr>
                      </m:fPr>
                      <m:num>
                        <m:d>
                          <m:dPr>
                            <m:begChr m:val=""/>
                            <m:ctrlPr>
                              <a:rPr lang="zh-CN" altLang="en-US" sz="2800" i="1">
                                <a:solidFill>
                                  <a:srgbClr val="C00000"/>
                                </a:solidFill>
                                <a:latin typeface="Cambria Math" panose="02040503050406030204" pitchFamily="18" charset="0"/>
                              </a:rPr>
                            </m:ctrlPr>
                          </m:dPr>
                          <m:e>
                            <m:r>
                              <m:rPr>
                                <m:sty m:val="p"/>
                              </m:rPr>
                              <a:rPr lang="zh-CN" altLang="en-US" sz="2800">
                                <a:solidFill>
                                  <a:srgbClr val="C00000"/>
                                </a:solidFill>
                                <a:latin typeface="Cambria Math" panose="02040503050406030204" pitchFamily="18" charset="0"/>
                              </a:rPr>
                              <m:t>s</m:t>
                            </m:r>
                            <m:r>
                              <m:rPr>
                                <m:sty m:val="p"/>
                              </m:rPr>
                              <a:rPr lang="zh-CN" altLang="en-US" sz="2800" i="0">
                                <a:solidFill>
                                  <a:srgbClr val="C00000"/>
                                </a:solidFill>
                                <a:latin typeface="Cambria Math" panose="02040503050406030204" pitchFamily="18" charset="0"/>
                              </a:rPr>
                              <m:t>in</m:t>
                            </m:r>
                            <m:r>
                              <a:rPr lang="zh-CN" altLang="en-US" sz="2800" i="0">
                                <a:solidFill>
                                  <a:srgbClr val="C00000"/>
                                </a:solidFill>
                                <a:latin typeface="Cambria Math" panose="02040503050406030204" pitchFamily="18" charset="0"/>
                              </a:rPr>
                              <m:t>(</m:t>
                            </m:r>
                            <m:r>
                              <a:rPr lang="zh-CN" altLang="en-US" sz="2800" i="1">
                                <a:solidFill>
                                  <a:srgbClr val="C00000"/>
                                </a:solidFill>
                                <a:latin typeface="Cambria Math" panose="02040503050406030204" pitchFamily="18" charset="0"/>
                              </a:rPr>
                              <m:t>𝜃</m:t>
                            </m:r>
                            <m:r>
                              <a:rPr lang="zh-CN" altLang="en-US" sz="2800" i="0">
                                <a:solidFill>
                                  <a:srgbClr val="C00000"/>
                                </a:solidFill>
                                <a:latin typeface="Cambria Math" panose="02040503050406030204" pitchFamily="18" charset="0"/>
                              </a:rPr>
                              <m:t>+</m:t>
                            </m:r>
                            <m:r>
                              <a:rPr lang="zh-CN" altLang="en-US" sz="2800" i="1">
                                <a:solidFill>
                                  <a:srgbClr val="C00000"/>
                                </a:solidFill>
                                <a:latin typeface="Cambria Math" panose="02040503050406030204" pitchFamily="18" charset="0"/>
                              </a:rPr>
                              <m:t>𝛼</m:t>
                            </m:r>
                          </m:e>
                        </m:d>
                      </m:num>
                      <m:den>
                        <m:r>
                          <m:rPr>
                            <m:sty m:val="p"/>
                          </m:rPr>
                          <a:rPr lang="zh-CN" altLang="en-US" sz="2800" i="0">
                            <a:solidFill>
                              <a:srgbClr val="C00000"/>
                            </a:solidFill>
                            <a:latin typeface="Cambria Math" panose="02040503050406030204" pitchFamily="18" charset="0"/>
                          </a:rPr>
                          <m:t>sin</m:t>
                        </m:r>
                        <m:r>
                          <a:rPr lang="zh-CN" altLang="en-US" sz="2800" i="1">
                            <a:solidFill>
                              <a:srgbClr val="C00000"/>
                            </a:solidFill>
                            <a:latin typeface="Cambria Math" panose="02040503050406030204" pitchFamily="18" charset="0"/>
                          </a:rPr>
                          <m:t>𝜃</m:t>
                        </m:r>
                      </m:den>
                    </m:f>
                  </m:oMath>
                </a14:m>
                <a:r>
                  <a:rPr lang="zh-CN" altLang="en-US" sz="2800" dirty="0" smtClean="0">
                    <a:solidFill>
                      <a:srgbClr val="C00000"/>
                    </a:solidFill>
                  </a:rPr>
                  <a:t> </a:t>
                </a:r>
                <a:endParaRPr lang="zh-CN" altLang="en-US" sz="2800" dirty="0">
                  <a:solidFill>
                    <a:srgbClr val="C00000"/>
                  </a:solidFill>
                </a:endParaRPr>
              </a:p>
            </p:txBody>
          </p:sp>
        </mc:Choice>
        <mc:Fallback>
          <p:sp>
            <p:nvSpPr>
              <p:cNvPr id="3" name="矩形 2"/>
              <p:cNvSpPr>
                <a:spLocks noRot="1" noChangeAspect="1" noMove="1" noResize="1" noEditPoints="1" noAdjustHandles="1" noChangeArrowheads="1" noChangeShapeType="1" noTextEdit="1"/>
              </p:cNvSpPr>
              <p:nvPr/>
            </p:nvSpPr>
            <p:spPr>
              <a:xfrm>
                <a:off x="1504224" y="1862694"/>
                <a:ext cx="1428020" cy="734240"/>
              </a:xfrm>
              <a:prstGeom prst="rect">
                <a:avLst/>
              </a:prstGeom>
              <a:blipFill rotWithShape="0">
                <a:blip r:embed="rId8"/>
                <a:stretch>
                  <a:fillRect/>
                </a:stretch>
              </a:blipFill>
            </p:spPr>
            <p:txBody>
              <a:bodyPr/>
              <a:lstStyle/>
              <a:p>
                <a:r>
                  <a:rPr lang="zh-CN" altLang="en-US">
                    <a:noFill/>
                  </a:rPr>
                  <a:t> </a:t>
                </a:r>
              </a:p>
            </p:txBody>
          </p:sp>
        </mc:Fallback>
      </mc:AlternateContent>
      <p:grpSp>
        <p:nvGrpSpPr>
          <p:cNvPr id="4" name="组合 3"/>
          <p:cNvGrpSpPr/>
          <p:nvPr/>
        </p:nvGrpSpPr>
        <p:grpSpPr>
          <a:xfrm>
            <a:off x="0" y="3060293"/>
            <a:ext cx="11783838" cy="2817773"/>
            <a:chOff x="0" y="2565698"/>
            <a:chExt cx="11783838" cy="2817773"/>
          </a:xfrm>
        </p:grpSpPr>
        <p:grpSp>
          <p:nvGrpSpPr>
            <p:cNvPr id="13" name="组合 12"/>
            <p:cNvGrpSpPr/>
            <p:nvPr/>
          </p:nvGrpSpPr>
          <p:grpSpPr>
            <a:xfrm>
              <a:off x="0" y="2565698"/>
              <a:ext cx="11783838" cy="2817773"/>
              <a:chOff x="0" y="916630"/>
              <a:chExt cx="11783838" cy="2817773"/>
            </a:xfrm>
          </p:grpSpPr>
          <mc:AlternateContent xmlns:mc="http://schemas.openxmlformats.org/markup-compatibility/2006" xmlns:a14="http://schemas.microsoft.com/office/drawing/2010/main">
            <mc:Choice Requires="a14">
              <p:sp>
                <p:nvSpPr>
                  <p:cNvPr id="14" name="矩形 13"/>
                  <p:cNvSpPr/>
                  <p:nvPr/>
                </p:nvSpPr>
                <p:spPr>
                  <a:xfrm>
                    <a:off x="389206" y="1401713"/>
                    <a:ext cx="11394632" cy="2332690"/>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光路图如图所</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示</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光线从</a:t>
                    </a:r>
                    <a:r>
                      <a:rPr lang="en-US" altLang="zh-CN" sz="2800" i="1">
                        <a:effectLst/>
                        <a:latin typeface="Times New Roman" panose="02020603050405020304" pitchFamily="18" charset="0"/>
                        <a:ea typeface="宋体" panose="02010600030101010101" pitchFamily="2" charset="-122"/>
                      </a:rPr>
                      <a:t>AC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边射出时，入射角为</a:t>
                    </a:r>
                    <a:r>
                      <a:rPr lang="en-US" altLang="zh-CN" sz="2800" i="1">
                        <a:effectLst/>
                        <a:latin typeface="Times New Roman" panose="02020603050405020304" pitchFamily="18" charset="0"/>
                        <a:ea typeface="宋体" panose="02010600030101010101" pitchFamily="2" charset="-122"/>
                      </a:rPr>
                      <a:t>θ</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，折射角为</a:t>
                    </a:r>
                    <a:r>
                      <a:rPr lang="en-US" altLang="zh-CN" sz="2800" i="1">
                        <a:effectLst/>
                        <a:latin typeface="Times New Roman" panose="02020603050405020304" pitchFamily="18" charset="0"/>
                        <a:ea typeface="宋体" panose="02010600030101010101" pitchFamily="2" charset="-122"/>
                      </a:rPr>
                      <a:t>θ</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α</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则</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玻璃砖折射率</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𝜃</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𝛼</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num>
                          <m:den>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sin</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𝜃</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spc="-100">
                      <a:effectLst/>
                      <a:latin typeface="Times New Roman" panose="02020603050405020304" pitchFamily="18" charset="0"/>
                      <a:ea typeface="宋体" panose="02010600030101010101" pitchFamily="2" charset="-122"/>
                    </a:endParaRPr>
                  </a:p>
                </p:txBody>
              </p:sp>
            </mc:Choice>
            <mc:Fallback xmlns="">
              <p:sp>
                <p:nvSpPr>
                  <p:cNvPr id="14" name="矩形 13"/>
                  <p:cNvSpPr>
                    <a:spLocks noRot="1" noChangeAspect="1" noMove="1" noResize="1" noEditPoints="1" noAdjustHandles="1" noChangeArrowheads="1" noChangeShapeType="1" noTextEdit="1"/>
                  </p:cNvSpPr>
                  <p:nvPr/>
                </p:nvSpPr>
                <p:spPr>
                  <a:xfrm>
                    <a:off x="389206" y="1401713"/>
                    <a:ext cx="11394632" cy="2332690"/>
                  </a:xfrm>
                  <a:prstGeom prst="rect">
                    <a:avLst/>
                  </a:prstGeom>
                  <a:blipFill rotWithShape="0">
                    <a:blip r:embed="rId10"/>
                    <a:stretch>
                      <a:fillRect l="-1124"/>
                    </a:stretch>
                  </a:blipFill>
                </p:spPr>
                <p:txBody>
                  <a:bodyPr/>
                  <a:lstStyle/>
                  <a:p>
                    <a:r>
                      <a:rPr lang="zh-CN" altLang="en-US">
                        <a:noFill/>
                      </a:rPr>
                      <a:t> </a:t>
                    </a:r>
                  </a:p>
                </p:txBody>
              </p:sp>
            </mc:Fallback>
          </mc:AlternateContent>
          <p:grpSp>
            <p:nvGrpSpPr>
              <p:cNvPr id="15" name="组合 14"/>
              <p:cNvGrpSpPr/>
              <p:nvPr/>
            </p:nvGrpSpPr>
            <p:grpSpPr>
              <a:xfrm>
                <a:off x="0" y="916630"/>
                <a:ext cx="1439863" cy="424932"/>
                <a:chOff x="51643" y="755060"/>
                <a:chExt cx="1439863" cy="424932"/>
              </a:xfrm>
            </p:grpSpPr>
            <p:sp>
              <p:nvSpPr>
                <p:cNvPr id="16" name="矩形 1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8" name="组合 65"/>
                <p:cNvGrpSpPr>
                  <a:grpSpLocks/>
                </p:cNvGrpSpPr>
                <p:nvPr/>
              </p:nvGrpSpPr>
              <p:grpSpPr bwMode="auto">
                <a:xfrm>
                  <a:off x="1224676" y="886173"/>
                  <a:ext cx="162478" cy="162211"/>
                  <a:chOff x="3104" y="165"/>
                  <a:chExt cx="276" cy="275"/>
                </a:xfrm>
              </p:grpSpPr>
              <p:cxnSp>
                <p:nvCxnSpPr>
                  <p:cNvPr id="19" name="直接连接符 1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3" name="image140.jpeg"/>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58549" y="3329856"/>
              <a:ext cx="2221103" cy="2053615"/>
            </a:xfrm>
            <a:prstGeom prst="rect">
              <a:avLst/>
            </a:prstGeom>
            <a:noFill/>
            <a:ln>
              <a:noFill/>
            </a:ln>
          </p:spPr>
        </p:pic>
      </p:grpSp>
      <p:pic>
        <p:nvPicPr>
          <p:cNvPr id="24" name="image138.jpeg"/>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0484" y="117426"/>
            <a:ext cx="4799338" cy="2633852"/>
          </a:xfrm>
          <a:prstGeom prst="rect">
            <a:avLst/>
          </a:prstGeom>
          <a:noFill/>
          <a:ln>
            <a:noFill/>
          </a:ln>
        </p:spPr>
      </p:pic>
    </p:spTree>
    <p:extLst>
      <p:ext uri="{BB962C8B-B14F-4D97-AF65-F5344CB8AC3E}">
        <p14:creationId xmlns:p14="http://schemas.microsoft.com/office/powerpoint/2010/main" val="273192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2" name="矩形 11"/>
          <p:cNvSpPr/>
          <p:nvPr/>
        </p:nvSpPr>
        <p:spPr>
          <a:xfrm>
            <a:off x="389206" y="477466"/>
            <a:ext cx="9882464" cy="335474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描绘出玻璃砖轮廓后，玻璃砖的位置发生了微小的平移</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移至图丙中的虚线处，底边仍重合</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，但是该同学并未发现，仍然按照操作步骤</a:t>
            </a:r>
            <a:r>
              <a:rPr lang="zh-CN" altLang="zh-CN" sz="2800" dirty="0">
                <a:ea typeface="宋体" panose="02010600030101010101" pitchFamily="2" charset="-122"/>
                <a:cs typeface="宋体" panose="02010600030101010101" pitchFamily="2" charset="-122"/>
              </a:rPr>
              <a:t>③</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插上大头针</a:t>
            </a:r>
            <a:r>
              <a:rPr lang="en-US" altLang="zh-CN" sz="2800" i="1" dirty="0">
                <a:latin typeface="Times New Roman" panose="02020603050405020304" pitchFamily="18" charset="0"/>
                <a:ea typeface="宋体" panose="02010600030101010101" pitchFamily="2" charset="-122"/>
              </a:rPr>
              <a:t>P</a:t>
            </a:r>
            <a:r>
              <a:rPr lang="en-US" altLang="zh-CN" sz="2800" baseline="-25000" dirty="0">
                <a:latin typeface="Times New Roman" panose="02020603050405020304" pitchFamily="18" charset="0"/>
                <a:ea typeface="宋体" panose="02010600030101010101" pitchFamily="2" charset="-122"/>
              </a:rPr>
              <a:t>3</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，在测量时他仍将</a:t>
            </a:r>
            <a:r>
              <a:rPr lang="zh-CN" altLang="zh-CN" sz="2800" dirty="0">
                <a:ea typeface="宋体" panose="02010600030101010101" pitchFamily="2" charset="-122"/>
                <a:cs typeface="宋体" panose="02010600030101010101" pitchFamily="2" charset="-122"/>
              </a:rPr>
              <a:t>△</a:t>
            </a:r>
            <a:r>
              <a:rPr lang="en-US" altLang="zh-CN" sz="2800" i="1" dirty="0">
                <a:latin typeface="Times New Roman" panose="02020603050405020304" pitchFamily="18" charset="0"/>
                <a:ea typeface="宋体" panose="02010600030101010101" pitchFamily="2" charset="-122"/>
              </a:rPr>
              <a:t>ABC</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作为实验中玻璃砖所处位置，则由此得到的该玻璃砖折射率的测量值</a:t>
            </a:r>
            <a:r>
              <a:rPr lang="zh-CN" altLang="zh-CN" sz="2800" u="sng"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选填</a:t>
            </a:r>
            <a:r>
              <a:rPr lang="en-US" altLang="zh-CN" sz="2800" dirty="0">
                <a:latin typeface="宋体" panose="02010600030101010101" pitchFamily="2" charset="-122"/>
                <a:cs typeface="Times New Roman" panose="02020603050405020304" pitchFamily="18" charset="0"/>
              </a:rPr>
              <a:t>“</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大于</a:t>
            </a:r>
            <a:r>
              <a:rPr lang="en-US" altLang="zh-CN" sz="2800" dirty="0">
                <a:latin typeface="宋体" panose="02010600030101010101" pitchFamily="2" charset="-122"/>
                <a:cs typeface="Times New Roman" panose="02020603050405020304" pitchFamily="18" charset="0"/>
              </a:rPr>
              <a:t>”“</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小于</a:t>
            </a:r>
            <a:r>
              <a:rPr lang="en-US" altLang="zh-CN" sz="2800" dirty="0">
                <a:latin typeface="宋体" panose="02010600030101010101" pitchFamily="2" charset="-122"/>
                <a:cs typeface="Times New Roman" panose="02020603050405020304" pitchFamily="18" charset="0"/>
              </a:rPr>
              <a:t>”</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dirty="0">
                <a:latin typeface="宋体" panose="02010600030101010101" pitchFamily="2" charset="-122"/>
                <a:cs typeface="Times New Roman" panose="02020603050405020304" pitchFamily="18" charset="0"/>
              </a:rPr>
              <a:t>“</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等于</a:t>
            </a:r>
            <a:r>
              <a:rPr lang="en-US" altLang="zh-CN" sz="2800" dirty="0">
                <a:latin typeface="宋体" panose="02010600030101010101" pitchFamily="2" charset="-122"/>
                <a:cs typeface="Times New Roman" panose="02020603050405020304" pitchFamily="18" charset="0"/>
              </a:rPr>
              <a:t>”</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真实值。</a:t>
            </a:r>
            <a:r>
              <a:rPr lang="en-US" altLang="zh-CN" sz="2800" dirty="0">
                <a:latin typeface="Times New Roman" panose="02020603050405020304" pitchFamily="18" charset="0"/>
                <a:ea typeface="宋体" panose="02010600030101010101" pitchFamily="2" charset="-122"/>
              </a:rPr>
              <a:t> </a:t>
            </a:r>
            <a:endParaRPr lang="zh-CN" altLang="zh-CN" sz="1100" dirty="0">
              <a:effectLst/>
              <a:latin typeface="Times New Roman" panose="02020603050405020304" pitchFamily="18" charset="0"/>
              <a:ea typeface="宋体" panose="02010600030101010101" pitchFamily="2" charset="-122"/>
            </a:endParaRPr>
          </a:p>
        </p:txBody>
      </p:sp>
      <p:sp>
        <p:nvSpPr>
          <p:cNvPr id="3" name="矩形 2"/>
          <p:cNvSpPr/>
          <p:nvPr/>
        </p:nvSpPr>
        <p:spPr>
          <a:xfrm>
            <a:off x="1173033" y="3095180"/>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小于</a:t>
            </a:r>
            <a:endParaRPr lang="zh-CN" altLang="en-US" dirty="0"/>
          </a:p>
        </p:txBody>
      </p:sp>
      <p:grpSp>
        <p:nvGrpSpPr>
          <p:cNvPr id="14" name="组合 13"/>
          <p:cNvGrpSpPr/>
          <p:nvPr/>
        </p:nvGrpSpPr>
        <p:grpSpPr>
          <a:xfrm>
            <a:off x="0" y="4221882"/>
            <a:ext cx="11783838" cy="1141929"/>
            <a:chOff x="0" y="916630"/>
            <a:chExt cx="11783838" cy="1141929"/>
          </a:xfrm>
        </p:grpSpPr>
        <p:sp>
          <p:nvSpPr>
            <p:cNvPr id="16" name="矩形 15"/>
            <p:cNvSpPr/>
            <p:nvPr/>
          </p:nvSpPr>
          <p:spPr>
            <a:xfrm>
              <a:off x="389206" y="1401713"/>
              <a:ext cx="11394632" cy="65684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作出光路图如图，根据图像可知，实验测量的折射角变小，折射率变小。</a:t>
              </a:r>
              <a:endParaRPr lang="zh-CN" altLang="zh-CN" sz="2800" spc="-100">
                <a:effectLst/>
                <a:latin typeface="Times New Roman" panose="02020603050405020304" pitchFamily="18" charset="0"/>
                <a:ea typeface="宋体" panose="02010600030101010101" pitchFamily="2" charset="-122"/>
              </a:endParaRPr>
            </a:p>
          </p:txBody>
        </p:sp>
        <p:grpSp>
          <p:nvGrpSpPr>
            <p:cNvPr id="17" name="组合 16"/>
            <p:cNvGrpSpPr/>
            <p:nvPr/>
          </p:nvGrpSpPr>
          <p:grpSpPr>
            <a:xfrm>
              <a:off x="0" y="916630"/>
              <a:ext cx="1439863" cy="424932"/>
              <a:chOff x="51643" y="755060"/>
              <a:chExt cx="1439863" cy="424932"/>
            </a:xfrm>
          </p:grpSpPr>
          <p:sp>
            <p:nvSpPr>
              <p:cNvPr id="18" name="矩形 17"/>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9"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0" name="组合 65"/>
              <p:cNvGrpSpPr>
                <a:grpSpLocks/>
              </p:cNvGrpSpPr>
              <p:nvPr/>
            </p:nvGrpSpPr>
            <p:grpSpPr bwMode="auto">
              <a:xfrm>
                <a:off x="1224676" y="886173"/>
                <a:ext cx="162478" cy="162211"/>
                <a:chOff x="3104" y="165"/>
                <a:chExt cx="276" cy="275"/>
              </a:xfrm>
            </p:grpSpPr>
            <p:cxnSp>
              <p:nvCxnSpPr>
                <p:cNvPr id="21" name="直接连接符 20"/>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30" name="image139.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69519" y="734349"/>
            <a:ext cx="1772287" cy="2176875"/>
          </a:xfrm>
          <a:prstGeom prst="rect">
            <a:avLst/>
          </a:prstGeom>
          <a:noFill/>
          <a:ln>
            <a:noFill/>
          </a:ln>
        </p:spPr>
      </p:pic>
    </p:spTree>
    <p:extLst>
      <p:ext uri="{BB962C8B-B14F-4D97-AF65-F5344CB8AC3E}">
        <p14:creationId xmlns:p14="http://schemas.microsoft.com/office/powerpoint/2010/main" val="196476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219354"/>
            <a:ext cx="11412000" cy="3272923"/>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5.</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河北卷</a:t>
            </a:r>
            <a:r>
              <a:rPr lang="en-US" altLang="zh-CN" sz="2800">
                <a:latin typeface="Times New Roman" panose="02020603050405020304" pitchFamily="18" charset="0"/>
                <a:ea typeface="宋体" panose="02010600030101010101" pitchFamily="2" charset="-122"/>
              </a:rPr>
              <a:t>·12</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自动洗衣机水位检测的精度会影响洗净比和能效等级。某款洗衣机水位检测结构如图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所示。洗衣桶内水位升高时，集气室内气体压强增大，铁芯进入电感线圈的长度增加，从而改变线圈的自感系数。洗衣机智能电路通过测定</a:t>
            </a:r>
            <a:r>
              <a:rPr lang="en-US" altLang="zh-CN" sz="2800" i="1">
                <a:latin typeface="Times New Roman" panose="02020603050405020304" pitchFamily="18" charset="0"/>
                <a:ea typeface="宋体" panose="02010600030101010101" pitchFamily="2" charset="-122"/>
              </a:rPr>
              <a:t>LC</a:t>
            </a:r>
            <a:r>
              <a:rPr lang="zh-CN" altLang="zh-CN" sz="2800">
                <a:latin typeface="Times New Roman" panose="02020603050405020304" pitchFamily="18" charset="0"/>
                <a:ea typeface="宋体" panose="02010600030101010101" pitchFamily="2" charset="-122"/>
              </a:rPr>
              <a:t>振荡电路的频率来确定水位高度。</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某兴趣小组在恒温环境中对此装置进行实验研究。</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2" name="image141.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7294" y="3318341"/>
            <a:ext cx="4751577" cy="3024336"/>
          </a:xfrm>
          <a:prstGeom prst="rect">
            <a:avLst/>
          </a:prstGeom>
          <a:noFill/>
          <a:ln>
            <a:noFill/>
          </a:ln>
        </p:spPr>
      </p:pic>
      <p:sp>
        <p:nvSpPr>
          <p:cNvPr id="13" name="矩形 12"/>
          <p:cNvSpPr/>
          <p:nvPr/>
        </p:nvSpPr>
        <p:spPr>
          <a:xfrm>
            <a:off x="389206" y="3429113"/>
            <a:ext cx="6498088" cy="270841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研究集气室内气体压强与体积的关系</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洗衣桶内水位</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宋体" panose="02010600030101010101" pitchFamily="2" charset="-122"/>
              </a:rPr>
              <a:t>一定时，其内径</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的大小</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会</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不会</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影响集气室内气体压强的大小。</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3" name="矩形 2"/>
          <p:cNvSpPr/>
          <p:nvPr/>
        </p:nvSpPr>
        <p:spPr>
          <a:xfrm>
            <a:off x="1107604" y="4781830"/>
            <a:ext cx="902811"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不会</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1" name="组合 20"/>
          <p:cNvGrpSpPr/>
          <p:nvPr/>
        </p:nvGrpSpPr>
        <p:grpSpPr>
          <a:xfrm>
            <a:off x="0" y="621482"/>
            <a:ext cx="11855846" cy="2456473"/>
            <a:chOff x="0" y="189434"/>
            <a:chExt cx="11855846" cy="2456473"/>
          </a:xfrm>
        </p:grpSpPr>
        <p:sp>
          <p:nvSpPr>
            <p:cNvPr id="22" name="矩形 21"/>
            <p:cNvSpPr/>
            <p:nvPr/>
          </p:nvSpPr>
          <p:spPr>
            <a:xfrm>
              <a:off x="389206" y="696399"/>
              <a:ext cx="11466640"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集气室内气体压强等于桶内水位高度</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和集气室进水高度的高度差产生的压强和大气压强之和，即</a:t>
              </a:r>
              <a:r>
                <a:rPr lang="en-US" altLang="zh-CN" sz="2800" i="1">
                  <a:latin typeface="Times New Roman" panose="02020603050405020304" pitchFamily="18" charset="0"/>
                  <a:ea typeface="宋体" panose="02010600030101010101" pitchFamily="2" charset="-122"/>
                </a:rPr>
                <a:t>p</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a:t>
              </a:r>
              <a:r>
                <a:rPr lang="en-US" altLang="zh-CN" sz="2800" baseline="-25000">
                  <a:latin typeface="Times New Roman" panose="02020603050405020304" pitchFamily="18" charset="0"/>
                  <a:ea typeface="宋体" panose="02010600030101010101" pitchFamily="2" charset="-122"/>
                </a:rPr>
                <a:t>0</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ρg</a:t>
              </a:r>
              <a:r>
                <a:rPr lang="en-US" altLang="zh-CN" sz="2800">
                  <a:latin typeface="Times New Roman" panose="02020603050405020304" pitchFamily="18" charset="0"/>
                  <a:ea typeface="楷体" panose="02010609060101010101" pitchFamily="49" charset="-122"/>
                </a:rPr>
                <a:t>(</a:t>
              </a:r>
              <a:r>
                <a:rPr lang="en-US" altLang="zh-CN" sz="2800" i="1">
                  <a:latin typeface="Times New Roman" panose="02020603050405020304" pitchFamily="18" charset="0"/>
                  <a:ea typeface="宋体" panose="02010600030101010101" pitchFamily="2" charset="-122"/>
                </a:rPr>
                <a:t>H</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h</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可知其内径</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的大小不会影响集气室内气体压强的大小；</a:t>
              </a:r>
              <a:endParaRPr lang="zh-CN" altLang="zh-CN" sz="1100">
                <a:effectLst/>
                <a:latin typeface="Times New Roman" panose="02020603050405020304" pitchFamily="18" charset="0"/>
                <a:ea typeface="宋体" panose="02010600030101010101" pitchFamily="2" charset="-122"/>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39588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124322"/>
            <a:ext cx="11412000" cy="6473824"/>
          </a:xfrm>
          <a:prstGeom prst="rect">
            <a:avLst/>
          </a:prstGeom>
        </p:spPr>
        <p:txBody>
          <a:bodyPr>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江西萍乡市一模</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在</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用油膜法估测油酸分子的大小</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的实验过程中。</a:t>
            </a: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单分子油膜：油酸分子式为</a:t>
            </a:r>
            <a:r>
              <a:rPr lang="en-US" altLang="zh-CN" sz="2800">
                <a:latin typeface="Times New Roman" panose="02020603050405020304" pitchFamily="18" charset="0"/>
                <a:ea typeface="宋体" panose="02010600030101010101" pitchFamily="2" charset="-122"/>
              </a:rPr>
              <a:t>C</a:t>
            </a:r>
            <a:r>
              <a:rPr lang="en-US" altLang="zh-CN" sz="2800" baseline="-25000">
                <a:latin typeface="Times New Roman" panose="02020603050405020304" pitchFamily="18" charset="0"/>
                <a:ea typeface="宋体" panose="02010600030101010101" pitchFamily="2" charset="-122"/>
              </a:rPr>
              <a:t>17</a:t>
            </a:r>
            <a:r>
              <a:rPr lang="en-US" altLang="zh-CN" sz="2800">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33</a:t>
            </a:r>
            <a:r>
              <a:rPr lang="en-US" altLang="zh-CN" sz="2800">
                <a:latin typeface="Times New Roman" panose="02020603050405020304" pitchFamily="18" charset="0"/>
                <a:ea typeface="宋体" panose="02010600030101010101" pitchFamily="2" charset="-122"/>
              </a:rPr>
              <a:t>COOH</a:t>
            </a:r>
            <a:r>
              <a:rPr lang="zh-CN" altLang="zh-CN" sz="2800">
                <a:latin typeface="Times New Roman" panose="02020603050405020304" pitchFamily="18" charset="0"/>
                <a:ea typeface="宋体" panose="02010600030101010101" pitchFamily="2" charset="-122"/>
              </a:rPr>
              <a:t>，它的一个分子可以看成由两部分组成，一部分是</a:t>
            </a:r>
            <a:r>
              <a:rPr lang="en-US" altLang="zh-CN" sz="2800">
                <a:latin typeface="Times New Roman" panose="02020603050405020304" pitchFamily="18" charset="0"/>
                <a:ea typeface="宋体" panose="02010600030101010101" pitchFamily="2" charset="-122"/>
              </a:rPr>
              <a:t>C</a:t>
            </a:r>
            <a:r>
              <a:rPr lang="en-US" altLang="zh-CN" sz="2800" baseline="-25000">
                <a:latin typeface="Times New Roman" panose="02020603050405020304" pitchFamily="18" charset="0"/>
                <a:ea typeface="宋体" panose="02010600030101010101" pitchFamily="2" charset="-122"/>
              </a:rPr>
              <a:t>17</a:t>
            </a:r>
            <a:r>
              <a:rPr lang="en-US" altLang="zh-CN" sz="2800">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33</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，另一部分是</a:t>
            </a:r>
            <a:r>
              <a:rPr lang="en-US" altLang="zh-CN" sz="2800">
                <a:latin typeface="Times New Roman" panose="02020603050405020304" pitchFamily="18" charset="0"/>
                <a:ea typeface="宋体" panose="02010600030101010101" pitchFamily="2" charset="-122"/>
              </a:rPr>
              <a:t>-COOH</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-COOH</a:t>
            </a:r>
            <a:r>
              <a:rPr lang="zh-CN" altLang="zh-CN" sz="2800">
                <a:latin typeface="Times New Roman" panose="02020603050405020304" pitchFamily="18" charset="0"/>
                <a:ea typeface="宋体" panose="02010600030101010101" pitchFamily="2" charset="-122"/>
              </a:rPr>
              <a:t>对水有很强的亲和力。当把一滴用酒精稀释过的油酸滴在水面上时，油酸就在水面上散开，其中酒精溶于水中，并很快挥发。油酸中</a:t>
            </a:r>
            <a:r>
              <a:rPr lang="en-US" altLang="zh-CN" sz="2800">
                <a:latin typeface="Times New Roman" panose="02020603050405020304" pitchFamily="18" charset="0"/>
                <a:ea typeface="宋体" panose="02010600030101010101" pitchFamily="2" charset="-122"/>
              </a:rPr>
              <a:t>C</a:t>
            </a:r>
            <a:r>
              <a:rPr lang="en-US" altLang="zh-CN" sz="2800" baseline="-25000">
                <a:latin typeface="Times New Roman" panose="02020603050405020304" pitchFamily="18" charset="0"/>
                <a:ea typeface="宋体" panose="02010600030101010101" pitchFamily="2" charset="-122"/>
              </a:rPr>
              <a:t>17</a:t>
            </a:r>
            <a:r>
              <a:rPr lang="en-US" altLang="zh-CN" sz="2800">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33</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部分冒出水面，而</a:t>
            </a:r>
            <a:r>
              <a:rPr lang="en-US" altLang="zh-CN" sz="2800">
                <a:latin typeface="Times New Roman" panose="02020603050405020304" pitchFamily="18" charset="0"/>
                <a:ea typeface="宋体" panose="02010600030101010101" pitchFamily="2" charset="-122"/>
              </a:rPr>
              <a:t>-COOH</a:t>
            </a:r>
            <a:r>
              <a:rPr lang="zh-CN" altLang="zh-CN" sz="2800">
                <a:latin typeface="Times New Roman" panose="02020603050405020304" pitchFamily="18" charset="0"/>
                <a:ea typeface="宋体" panose="02010600030101010101" pitchFamily="2" charset="-122"/>
              </a:rPr>
              <a:t>部分留在水中，油酸分子就直立在水面上，形成一个单分子层油膜。</a:t>
            </a: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配制溶液：将</a:t>
            </a:r>
            <a:r>
              <a:rPr lang="en-US" altLang="zh-CN" sz="2800">
                <a:latin typeface="Times New Roman" panose="02020603050405020304" pitchFamily="18" charset="0"/>
                <a:ea typeface="宋体" panose="02010600030101010101" pitchFamily="2" charset="-122"/>
              </a:rPr>
              <a:t>1 mL</a:t>
            </a:r>
            <a:r>
              <a:rPr lang="zh-CN" altLang="zh-CN" sz="2800">
                <a:latin typeface="Times New Roman" panose="02020603050405020304" pitchFamily="18" charset="0"/>
                <a:ea typeface="宋体" panose="02010600030101010101" pitchFamily="2" charset="-122"/>
              </a:rPr>
              <a:t>纯油酸配制成</a:t>
            </a:r>
            <a:r>
              <a:rPr lang="en-US" altLang="zh-CN" sz="2800">
                <a:latin typeface="Times New Roman" panose="02020603050405020304" pitchFamily="18" charset="0"/>
                <a:ea typeface="宋体" panose="02010600030101010101" pitchFamily="2" charset="-122"/>
              </a:rPr>
              <a:t>2 000 mL</a:t>
            </a:r>
            <a:r>
              <a:rPr lang="zh-CN" altLang="zh-CN" sz="2800">
                <a:latin typeface="Times New Roman" panose="02020603050405020304" pitchFamily="18" charset="0"/>
                <a:ea typeface="宋体" panose="02010600030101010101" pitchFamily="2" charset="-122"/>
              </a:rPr>
              <a:t>的油酸酒精溶液。</a:t>
            </a: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测量体积：用量筒测出</a:t>
            </a:r>
            <a:r>
              <a:rPr lang="en-US" altLang="zh-CN" sz="2800">
                <a:latin typeface="Times New Roman" panose="02020603050405020304" pitchFamily="18" charset="0"/>
                <a:ea typeface="宋体" panose="02010600030101010101" pitchFamily="2" charset="-122"/>
              </a:rPr>
              <a:t>1 mL</a:t>
            </a:r>
            <a:r>
              <a:rPr lang="zh-CN" altLang="zh-CN" sz="2800">
                <a:latin typeface="Times New Roman" panose="02020603050405020304" pitchFamily="18" charset="0"/>
                <a:ea typeface="宋体" panose="02010600030101010101" pitchFamily="2" charset="-122"/>
              </a:rPr>
              <a:t>溶液共有</a:t>
            </a:r>
            <a:r>
              <a:rPr lang="en-US" altLang="zh-CN" sz="2800">
                <a:latin typeface="Times New Roman" panose="02020603050405020304" pitchFamily="18" charset="0"/>
                <a:ea typeface="宋体" panose="02010600030101010101" pitchFamily="2" charset="-122"/>
              </a:rPr>
              <a:t>80</a:t>
            </a:r>
            <a:r>
              <a:rPr lang="zh-CN" altLang="zh-CN" sz="2800">
                <a:latin typeface="Times New Roman" panose="02020603050405020304" pitchFamily="18" charset="0"/>
                <a:ea typeface="宋体" panose="02010600030101010101" pitchFamily="2" charset="-122"/>
              </a:rPr>
              <a:t>滴。</a:t>
            </a:r>
            <a:endParaRPr lang="zh-CN" altLang="zh-CN" sz="2800">
              <a:effectLst/>
              <a:latin typeface="Times New Roman" panose="02020603050405020304" pitchFamily="18" charset="0"/>
              <a:ea typeface="宋体" panose="02010600030101010101" pitchFamily="2" charset="-122"/>
            </a:endParaRPr>
          </a:p>
        </p:txBody>
      </p:sp>
      <p:sp>
        <p:nvSpPr>
          <p:cNvPr id="4" name="剪去对角的矩形 3"/>
          <p:cNvSpPr/>
          <p:nvPr/>
        </p:nvSpPr>
        <p:spPr>
          <a:xfrm>
            <a:off x="0" y="338037"/>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sym typeface="+mn-ea"/>
              </a:rPr>
              <a:t>例</a:t>
            </a:r>
            <a:r>
              <a:rPr lang="en-US" altLang="zh-CN" dirty="0">
                <a:sym typeface="+mn-ea"/>
              </a:rPr>
              <a:t>1</a:t>
            </a:r>
            <a:endParaRPr lang="zh-CN" altLang="en-US" dirty="0">
              <a:sym typeface="+mn-ea"/>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9206" y="181254"/>
            <a:ext cx="11412000" cy="198026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cs typeface="Times New Roman" panose="02020603050405020304" pitchFamily="18" charset="0"/>
              </a:rPr>
              <a:t>测量集气室高度</a:t>
            </a:r>
            <a:r>
              <a:rPr lang="en-US" altLang="zh-CN" sz="2800" i="1">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cs typeface="Times New Roman" panose="02020603050405020304" pitchFamily="18" charset="0"/>
              </a:rPr>
              <a:t>、集气室内径</a:t>
            </a:r>
            <a:r>
              <a:rPr lang="en-US" altLang="zh-CN" sz="2800" i="1">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cs typeface="Times New Roman" panose="02020603050405020304" pitchFamily="18" charset="0"/>
              </a:rPr>
              <a:t>。然后缓慢增加桶内水量，记录桶内水位高度</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宋体" panose="02010600030101010101" pitchFamily="2" charset="-122"/>
                <a:cs typeface="Times New Roman" panose="02020603050405020304" pitchFamily="18" charset="0"/>
              </a:rPr>
              <a:t>和集气室进水高度</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宋体" panose="02010600030101010101" pitchFamily="2" charset="-122"/>
                <a:cs typeface="Times New Roman" panose="02020603050405020304" pitchFamily="18" charset="0"/>
              </a:rPr>
              <a:t>，同时使用气压传感器测量集气室内气体压强</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宋体" panose="02010600030101010101" pitchFamily="2" charset="-122"/>
                <a:cs typeface="Times New Roman" panose="02020603050405020304" pitchFamily="18" charset="0"/>
              </a:rPr>
              <a:t>数据如下表所示。</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aphicFrame>
        <p:nvGraphicFramePr>
          <p:cNvPr id="4" name="表格 3"/>
          <p:cNvGraphicFramePr>
            <a:graphicFrameLocks noGrp="1"/>
          </p:cNvGraphicFramePr>
          <p:nvPr>
            <p:extLst>
              <p:ext uri="{D42A27DB-BD31-4B8C-83A1-F6EECF244321}">
                <p14:modId xmlns:p14="http://schemas.microsoft.com/office/powerpoint/2010/main" val="1095630996"/>
              </p:ext>
            </p:extLst>
          </p:nvPr>
        </p:nvGraphicFramePr>
        <p:xfrm>
          <a:off x="550593" y="2298059"/>
          <a:ext cx="11250612" cy="1612752"/>
        </p:xfrm>
        <a:graphic>
          <a:graphicData uri="http://schemas.openxmlformats.org/drawingml/2006/table">
            <a:tbl>
              <a:tblPr firstRow="1" firstCol="1" bandRow="1"/>
              <a:tblGrid>
                <a:gridCol w="1250068"/>
                <a:gridCol w="1250068"/>
                <a:gridCol w="1250068"/>
                <a:gridCol w="1250068"/>
                <a:gridCol w="1250068"/>
                <a:gridCol w="1250068"/>
                <a:gridCol w="1250068"/>
                <a:gridCol w="1250068"/>
                <a:gridCol w="1250068"/>
              </a:tblGrid>
              <a:tr h="806376">
                <a:tc>
                  <a:txBody>
                    <a:bodyPr/>
                    <a:lstStyle/>
                    <a:p>
                      <a:pPr algn="ctr">
                        <a:lnSpc>
                          <a:spcPct val="150000"/>
                        </a:lnSpc>
                        <a:spcAft>
                          <a:spcPts val="0"/>
                        </a:spcAft>
                        <a:tabLst>
                          <a:tab pos="2340610" algn="l"/>
                          <a:tab pos="2790825" algn="l"/>
                          <a:tab pos="4231005" algn="l"/>
                        </a:tabLst>
                      </a:pPr>
                      <a:r>
                        <a:rPr lang="en-US" sz="2800" i="1">
                          <a:effectLst/>
                          <a:latin typeface="Times New Roman" panose="02020603050405020304" pitchFamily="18" charset="0"/>
                          <a:ea typeface="宋体" panose="02010600030101010101" pitchFamily="2" charset="-122"/>
                        </a:rPr>
                        <a:t>H/</a:t>
                      </a:r>
                      <a:r>
                        <a:rPr lang="en-US" sz="2800">
                          <a:effectLst/>
                          <a:latin typeface="Times New Roman" panose="02020603050405020304" pitchFamily="18" charset="0"/>
                          <a:ea typeface="宋体" panose="02010600030101010101" pitchFamily="2" charset="-122"/>
                        </a:rPr>
                        <a:t>cm</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15.00</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20.00</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25.00</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30.00</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35.00</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40.00</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45.00</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50.00</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376">
                <a:tc>
                  <a:txBody>
                    <a:bodyPr/>
                    <a:lstStyle/>
                    <a:p>
                      <a:pPr algn="ctr">
                        <a:lnSpc>
                          <a:spcPct val="150000"/>
                        </a:lnSpc>
                        <a:spcAft>
                          <a:spcPts val="0"/>
                        </a:spcAft>
                        <a:tabLst>
                          <a:tab pos="2340610" algn="l"/>
                          <a:tab pos="2790825" algn="l"/>
                          <a:tab pos="4231005" algn="l"/>
                        </a:tabLst>
                      </a:pPr>
                      <a:r>
                        <a:rPr lang="en-US" sz="2800" i="1">
                          <a:effectLst/>
                          <a:latin typeface="Times New Roman" panose="02020603050405020304" pitchFamily="18" charset="0"/>
                          <a:ea typeface="宋体" panose="02010600030101010101" pitchFamily="2" charset="-122"/>
                        </a:rPr>
                        <a:t>h/</a:t>
                      </a:r>
                      <a:r>
                        <a:rPr lang="en-US" sz="2800">
                          <a:effectLst/>
                          <a:latin typeface="Times New Roman" panose="02020603050405020304" pitchFamily="18" charset="0"/>
                          <a:ea typeface="宋体" panose="02010600030101010101" pitchFamily="2" charset="-122"/>
                        </a:rPr>
                        <a:t>cm</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0.33</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0.40</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0.42</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0.52</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0.61</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0.70</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0.78</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0.87</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389206" y="4174286"/>
            <a:ext cx="11412000" cy="1415748"/>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实验中使用同一把刻度尺对</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宋体" panose="02010600030101010101" pitchFamily="2" charset="-122"/>
              </a:rPr>
              <a:t>和</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宋体" panose="02010600030101010101" pitchFamily="2" charset="-122"/>
              </a:rPr>
              <a:t>进行测量，根据数据判断，</a:t>
            </a:r>
            <a:r>
              <a:rPr lang="zh-CN" altLang="zh-CN" sz="2800" smtClean="0">
                <a:latin typeface="Times New Roman" panose="02020603050405020304" pitchFamily="18" charset="0"/>
                <a:ea typeface="宋体" panose="02010600030101010101" pitchFamily="2" charset="-122"/>
              </a:rPr>
              <a:t>测量</a:t>
            </a:r>
            <a:r>
              <a:rPr lang="en-US" altLang="zh-CN" sz="2800" smtClean="0">
                <a:latin typeface="Times New Roman" panose="02020603050405020304" pitchFamily="18" charset="0"/>
                <a:ea typeface="宋体" panose="02010600030101010101" pitchFamily="2" charset="-122"/>
              </a:rPr>
              <a:t>_____</a:t>
            </a: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H</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h</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产生的相对误差较小。</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3" name="矩形 2"/>
          <p:cNvSpPr/>
          <p:nvPr/>
        </p:nvSpPr>
        <p:spPr>
          <a:xfrm>
            <a:off x="10763422" y="4299426"/>
            <a:ext cx="444352"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H</a:t>
            </a:r>
            <a:endParaRPr lang="zh-CN" altLang="en-US"/>
          </a:p>
        </p:txBody>
      </p:sp>
    </p:spTree>
    <p:extLst>
      <p:ext uri="{BB962C8B-B14F-4D97-AF65-F5344CB8AC3E}">
        <p14:creationId xmlns:p14="http://schemas.microsoft.com/office/powerpoint/2010/main" val="133528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1" name="组合 20"/>
          <p:cNvGrpSpPr/>
          <p:nvPr/>
        </p:nvGrpSpPr>
        <p:grpSpPr>
          <a:xfrm>
            <a:off x="0" y="621482"/>
            <a:ext cx="11855846" cy="2456473"/>
            <a:chOff x="0" y="189434"/>
            <a:chExt cx="11855846" cy="2456473"/>
          </a:xfrm>
        </p:grpSpPr>
        <p:sp>
          <p:nvSpPr>
            <p:cNvPr id="22" name="矩形 21"/>
            <p:cNvSpPr/>
            <p:nvPr/>
          </p:nvSpPr>
          <p:spPr>
            <a:xfrm>
              <a:off x="389206" y="696399"/>
              <a:ext cx="11466640"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由于实验中使用同一把刻度尺进行测量，分度值相同，根据数据分析，桶内水位高度</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明显大于集气室内进水高度</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，所以测量桶内水位高度</a:t>
              </a:r>
              <a:r>
                <a:rPr lang="en-US" altLang="zh-CN" sz="2800" i="1">
                  <a:latin typeface="Times New Roman" panose="02020603050405020304" pitchFamily="18" charset="0"/>
                  <a:ea typeface="宋体" panose="02010600030101010101" pitchFamily="2" charset="-122"/>
                </a:rPr>
                <a:t>H</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产生的相对误差较小；</a:t>
              </a:r>
              <a:endParaRPr lang="zh-CN" altLang="zh-CN" sz="1100">
                <a:effectLst/>
                <a:latin typeface="Times New Roman" panose="02020603050405020304" pitchFamily="18" charset="0"/>
                <a:ea typeface="宋体" panose="02010600030101010101" pitchFamily="2" charset="-122"/>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2932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17065"/>
                <a:ext cx="11394632" cy="304908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zh-CN" altLang="zh-CN" sz="2800">
                    <a:ea typeface="宋体" panose="02010600030101010101" pitchFamily="2" charset="-122"/>
                    <a:cs typeface="宋体" panose="02010600030101010101" pitchFamily="2" charset="-122"/>
                  </a:rPr>
                  <a:t>③</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利用数据处理软件拟合集气室内气体体积</a:t>
                </a:r>
                <a:r>
                  <a:rPr lang="en-US" altLang="zh-CN" sz="2800" i="1">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与</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𝑝</m:t>
                        </m:r>
                      </m:den>
                    </m:f>
                  </m:oMath>
                </a14:m>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的关系曲线，如图</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所示。图中拟合直线的延长线明显不过原点，经检查实验仪器完好，实验装置密封良好，操作过程规范，数据记录准确，则该延长线不过原点的主要原因是</a:t>
                </a:r>
                <a:r>
                  <a:rPr lang="zh-CN" altLang="zh-CN" sz="2800" u="sng">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17065"/>
                <a:ext cx="11394632" cy="3049080"/>
              </a:xfrm>
              <a:prstGeom prst="rect">
                <a:avLst/>
              </a:prstGeom>
              <a:blipFill rotWithShape="0">
                <a:blip r:embed="rId2"/>
                <a:stretch>
                  <a:fillRect l="-856" r="-803" b="-1000"/>
                </a:stretch>
              </a:blipFill>
            </p:spPr>
            <p:txBody>
              <a:bodyPr/>
              <a:lstStyle/>
              <a:p>
                <a:r>
                  <a:rPr lang="zh-CN" altLang="en-US">
                    <a:noFill/>
                  </a:rPr>
                  <a:t> </a:t>
                </a:r>
              </a:p>
            </p:txBody>
          </p:sp>
        </mc:Fallback>
      </mc:AlternateContent>
      <p:sp>
        <p:nvSpPr>
          <p:cNvPr id="28" name="圆角矩形 2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20" name="矩形 19"/>
          <p:cNvSpPr/>
          <p:nvPr/>
        </p:nvSpPr>
        <p:spPr>
          <a:xfrm>
            <a:off x="2403748" y="2325177"/>
            <a:ext cx="1261884"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见解析</a:t>
            </a:r>
            <a:endParaRPr lang="zh-CN" altLang="en-US"/>
          </a:p>
        </p:txBody>
      </p:sp>
      <p:pic>
        <p:nvPicPr>
          <p:cNvPr id="38" name="image142.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1679" y="2966237"/>
            <a:ext cx="5467055" cy="3199861"/>
          </a:xfrm>
          <a:prstGeom prst="rect">
            <a:avLst/>
          </a:prstGeom>
          <a:noFill/>
          <a:ln>
            <a:noFill/>
          </a:ln>
        </p:spPr>
      </p:pic>
    </p:spTree>
    <p:extLst>
      <p:ext uri="{BB962C8B-B14F-4D97-AF65-F5344CB8AC3E}">
        <p14:creationId xmlns:p14="http://schemas.microsoft.com/office/powerpoint/2010/main" val="181843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 name="组合 1"/>
          <p:cNvGrpSpPr/>
          <p:nvPr/>
        </p:nvGrpSpPr>
        <p:grpSpPr>
          <a:xfrm>
            <a:off x="0" y="477466"/>
            <a:ext cx="11855846" cy="5288093"/>
            <a:chOff x="0" y="621482"/>
            <a:chExt cx="11855846" cy="5288093"/>
          </a:xfrm>
        </p:grpSpPr>
        <p:grpSp>
          <p:nvGrpSpPr>
            <p:cNvPr id="21" name="组合 20"/>
            <p:cNvGrpSpPr/>
            <p:nvPr/>
          </p:nvGrpSpPr>
          <p:grpSpPr>
            <a:xfrm>
              <a:off x="0" y="621482"/>
              <a:ext cx="11855846" cy="1810142"/>
              <a:chOff x="0" y="189434"/>
              <a:chExt cx="11855846" cy="1810142"/>
            </a:xfrm>
          </p:grpSpPr>
          <p:sp>
            <p:nvSpPr>
              <p:cNvPr id="22" name="矩形 21"/>
              <p:cNvSpPr/>
              <p:nvPr/>
            </p:nvSpPr>
            <p:spPr>
              <a:xfrm>
                <a:off x="389206" y="696399"/>
                <a:ext cx="11466640"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该延长线不过原点的主要原因是与集气室相连的细管中的气体被忽略不计，导致集气室气体体积</a:t>
                </a:r>
                <a:r>
                  <a:rPr lang="en-US" altLang="zh-CN" sz="2800" i="1">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相比于实际气体体积偏小。</a:t>
                </a:r>
                <a:endParaRPr lang="zh-CN" altLang="zh-CN" sz="1100">
                  <a:effectLst/>
                  <a:latin typeface="Times New Roman" panose="02020603050405020304" pitchFamily="18" charset="0"/>
                  <a:ea typeface="宋体" panose="02010600030101010101" pitchFamily="2" charset="-122"/>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17" name="image142.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1679" y="2709714"/>
              <a:ext cx="5467055" cy="3199861"/>
            </a:xfrm>
            <a:prstGeom prst="rect">
              <a:avLst/>
            </a:prstGeom>
            <a:noFill/>
            <a:ln>
              <a:noFill/>
            </a:ln>
          </p:spPr>
        </p:pic>
      </p:grpSp>
    </p:spTree>
    <p:extLst>
      <p:ext uri="{BB962C8B-B14F-4D97-AF65-F5344CB8AC3E}">
        <p14:creationId xmlns:p14="http://schemas.microsoft.com/office/powerpoint/2010/main" val="127934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242392"/>
                <a:ext cx="11394632" cy="3014199"/>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研究洗衣桶水位高度与振荡电路频率的关系图是桶内水位在两个不同高度时示波器显示的</a:t>
                </a:r>
                <a:r>
                  <a:rPr lang="en-US" altLang="zh-CN" sz="2800" i="1">
                    <a:effectLst/>
                    <a:latin typeface="Times New Roman" panose="02020603050405020304" pitchFamily="18" charset="0"/>
                    <a:ea typeface="宋体" panose="02010600030101010101" pitchFamily="2" charset="-122"/>
                  </a:rPr>
                  <a:t>u</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图像，</a:t>
                </a:r>
                <a:r>
                  <a:rPr lang="en-US" altLang="zh-CN" sz="2800" i="1">
                    <a:effectLst/>
                    <a:latin typeface="Times New Roman" panose="02020603050405020304" pitchFamily="18" charset="0"/>
                    <a:ea typeface="宋体" panose="02010600030101010101" pitchFamily="2" charset="-122"/>
                  </a:rPr>
                  <a:t>u</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的频率即为</a:t>
                </a:r>
                <a:r>
                  <a:rPr lang="en-US" altLang="zh-CN" sz="2800" i="1">
                    <a:effectLst/>
                    <a:latin typeface="Times New Roman" panose="02020603050405020304" pitchFamily="18" charset="0"/>
                    <a:ea typeface="宋体" panose="02010600030101010101" pitchFamily="2" charset="-122"/>
                  </a:rPr>
                  <a:t>LC</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振荡电路的频率。</a:t>
                </a:r>
                <a:r>
                  <a:rPr lang="en-US" altLang="zh-CN" sz="2800" i="1">
                    <a:effectLst/>
                    <a:latin typeface="Times New Roman" panose="02020603050405020304" pitchFamily="18" charset="0"/>
                    <a:ea typeface="宋体" panose="02010600030101010101" pitchFamily="2" charset="-122"/>
                  </a:rPr>
                  <a:t>LC</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振荡电路的频率</a:t>
                </a:r>
                <a:r>
                  <a:rPr lang="en-US" altLang="zh-CN" sz="2800" i="1">
                    <a:effectLst/>
                    <a:latin typeface="Times New Roman" panose="02020603050405020304" pitchFamily="18" charset="0"/>
                    <a:ea typeface="宋体" panose="02010600030101010101" pitchFamily="2" charset="-122"/>
                  </a:rPr>
                  <a:t>f</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与线圈自感系数</a:t>
                </a:r>
                <a:r>
                  <a:rPr lang="en-US" altLang="zh-CN" sz="2800" i="1">
                    <a:effectLst/>
                    <a:latin typeface="Times New Roman" panose="02020603050405020304" pitchFamily="18" charset="0"/>
                    <a:ea typeface="宋体" panose="02010600030101010101" pitchFamily="2" charset="-122"/>
                  </a:rPr>
                  <a:t>L</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、电容</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的关系是</a:t>
                </a:r>
                <a:r>
                  <a:rPr lang="en-US" altLang="zh-CN" sz="2800" i="1">
                    <a:effectLst/>
                    <a:latin typeface="Times New Roman" panose="02020603050405020304" pitchFamily="18" charset="0"/>
                    <a:ea typeface="宋体" panose="02010600030101010101" pitchFamily="2" charset="-122"/>
                  </a:rPr>
                  <a:t>f</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𝐿𝐶</m:t>
                            </m:r>
                          </m:e>
                        </m:rad>
                      </m:den>
                    </m:f>
                  </m:oMath>
                </a14:m>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，则图</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中</a:t>
                </a:r>
                <a:r>
                  <a:rPr lang="en-US" altLang="zh-CN" sz="2800" smtClean="0">
                    <a:effectLst/>
                    <a:latin typeface="Times New Roman" panose="02020603050405020304" pitchFamily="18" charset="0"/>
                    <a:ea typeface="宋体" panose="02010600030101010101" pitchFamily="2" charset="-122"/>
                    <a:cs typeface="Times New Roman" panose="02020603050405020304" pitchFamily="18" charset="0"/>
                  </a:rPr>
                  <a:t>__</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_</a:t>
                </a:r>
                <a:r>
                  <a:rPr lang="en-US" altLang="zh-CN" sz="2800">
                    <a:latin typeface="Times New Roman" panose="02020603050405020304" pitchFamily="18" charset="0"/>
                    <a:ea typeface="宋体" panose="02010600030101010101" pitchFamily="2" charset="-122"/>
                    <a:cs typeface="Times New Roman" panose="02020603050405020304" pitchFamily="18" charset="0"/>
                  </a:rPr>
                  <a:t>_</a:t>
                </a:r>
                <a:r>
                  <a:rPr lang="en-US" altLang="zh-CN" sz="2800" smtClean="0">
                    <a:effectLst/>
                    <a:latin typeface="Times New Roman" panose="02020603050405020304" pitchFamily="18" charset="0"/>
                    <a:ea typeface="宋体" panose="02010600030101010101" pitchFamily="2" charset="-122"/>
                    <a:cs typeface="Times New Roman" panose="02020603050405020304" pitchFamily="18" charset="0"/>
                  </a:rPr>
                  <a:t>__</a:t>
                </a:r>
              </a:p>
              <a:p>
                <a:pPr algn="just">
                  <a:lnSpc>
                    <a:spcPct val="150000"/>
                  </a:lnSpc>
                  <a:spcAft>
                    <a:spcPts val="0"/>
                  </a:spcAft>
                  <a:tabLst>
                    <a:tab pos="2340610" algn="l"/>
                    <a:tab pos="2790825" algn="l"/>
                    <a:tab pos="4231005" algn="l"/>
                  </a:tabLst>
                </a:pPr>
                <a:r>
                  <a:rPr lang="en-US" altLang="zh-CN" sz="2800" smtClean="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effectLst/>
                    <a:latin typeface="宋体" panose="02010600030101010101" pitchFamily="2" charset="-122"/>
                    <a:cs typeface="Times New Roman" panose="02020603050405020304" pitchFamily="18" charset="0"/>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甲</a:t>
                </a:r>
                <a:r>
                  <a:rPr lang="en-US" altLang="zh-CN" sz="2800">
                    <a:effectLst/>
                    <a:latin typeface="宋体" panose="02010600030101010101" pitchFamily="2" charset="-122"/>
                    <a:cs typeface="Times New Roman" panose="02020603050405020304" pitchFamily="18" charset="0"/>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effectLst/>
                    <a:latin typeface="宋体" panose="02010600030101010101" pitchFamily="2" charset="-122"/>
                    <a:cs typeface="Times New Roman" panose="02020603050405020304" pitchFamily="18" charset="0"/>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乙</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对应的水位较高。</a:t>
                </a:r>
                <a:r>
                  <a:rPr lang="en-US" altLang="zh-CN" sz="2800">
                    <a:effectLst/>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242392"/>
                <a:ext cx="11394632" cy="3014199"/>
              </a:xfrm>
              <a:prstGeom prst="rect">
                <a:avLst/>
              </a:prstGeom>
              <a:blipFill rotWithShape="0">
                <a:blip r:embed="rId2"/>
                <a:stretch>
                  <a:fillRect l="-856" r="-803" b="-1619"/>
                </a:stretch>
              </a:blipFill>
            </p:spPr>
            <p:txBody>
              <a:bodyPr/>
              <a:lstStyle/>
              <a:p>
                <a:r>
                  <a:rPr lang="zh-CN" altLang="en-US">
                    <a:noFill/>
                  </a:rPr>
                  <a:t> </a:t>
                </a:r>
              </a:p>
            </p:txBody>
          </p:sp>
        </mc:Fallback>
      </mc:AlternateContent>
      <p:sp>
        <p:nvSpPr>
          <p:cNvPr id="28" name="圆角矩形 2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20" name="矩形 19"/>
          <p:cNvSpPr/>
          <p:nvPr/>
        </p:nvSpPr>
        <p:spPr>
          <a:xfrm>
            <a:off x="10601552" y="1845618"/>
            <a:ext cx="543739"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乙</a:t>
            </a:r>
            <a:endParaRPr lang="zh-CN" altLang="en-US"/>
          </a:p>
        </p:txBody>
      </p:sp>
      <p:pic>
        <p:nvPicPr>
          <p:cNvPr id="12" name="image143.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4769" y="3385036"/>
            <a:ext cx="6360875" cy="2709054"/>
          </a:xfrm>
          <a:prstGeom prst="rect">
            <a:avLst/>
          </a:prstGeom>
          <a:noFill/>
          <a:ln>
            <a:noFill/>
          </a:ln>
        </p:spPr>
      </p:pic>
    </p:spTree>
    <p:extLst>
      <p:ext uri="{BB962C8B-B14F-4D97-AF65-F5344CB8AC3E}">
        <p14:creationId xmlns:p14="http://schemas.microsoft.com/office/powerpoint/2010/main" val="16716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1" name="组合 20"/>
          <p:cNvGrpSpPr/>
          <p:nvPr/>
        </p:nvGrpSpPr>
        <p:grpSpPr>
          <a:xfrm>
            <a:off x="0" y="1125538"/>
            <a:ext cx="11855846" cy="2844080"/>
            <a:chOff x="0" y="189434"/>
            <a:chExt cx="11855846" cy="2844080"/>
          </a:xfrm>
        </p:grpSpPr>
        <mc:AlternateContent xmlns:mc="http://schemas.openxmlformats.org/markup-compatibility/2006" xmlns:a14="http://schemas.microsoft.com/office/drawing/2010/main">
          <mc:Choice Requires="a14">
            <p:sp>
              <p:nvSpPr>
                <p:cNvPr id="22" name="矩形 21"/>
                <p:cNvSpPr/>
                <p:nvPr/>
              </p:nvSpPr>
              <p:spPr>
                <a:xfrm>
                  <a:off x="389206" y="696399"/>
                  <a:ext cx="11466640" cy="2337115"/>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桶内水位高度</a:t>
                  </a:r>
                  <a:r>
                    <a:rPr lang="en-US" altLang="zh-CN" sz="2800" i="1">
                      <a:effectLst/>
                      <a:latin typeface="Times New Roman" panose="02020603050405020304" pitchFamily="18" charset="0"/>
                      <a:ea typeface="宋体" panose="02010600030101010101" pitchFamily="2" charset="-122"/>
                    </a:rPr>
                    <a:t>H</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越大，集气室内气体压强越大，铁芯进入电感线圈的长度越大，电感线圈的自感系数越大，根据</a:t>
                  </a:r>
                  <a:r>
                    <a:rPr lang="en-US" altLang="zh-CN" sz="2800" i="1">
                      <a:effectLst/>
                      <a:latin typeface="Times New Roman" panose="02020603050405020304" pitchFamily="18" charset="0"/>
                      <a:ea typeface="宋体" panose="02010600030101010101" pitchFamily="2" charset="-122"/>
                    </a:rPr>
                    <a:t>f</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𝐿𝐶</m:t>
                              </m:r>
                            </m:e>
                          </m:rad>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800" i="1">
                      <a:effectLst/>
                      <a:latin typeface="Times New Roman" panose="02020603050405020304" pitchFamily="18" charset="0"/>
                      <a:ea typeface="宋体" panose="02010600030101010101" pitchFamily="2" charset="-122"/>
                    </a:rPr>
                    <a:t>LC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振荡电路的频率越小，则周期越大，所以题图乙对应的水位较高。</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2" name="矩形 21"/>
                <p:cNvSpPr>
                  <a:spLocks noRot="1" noChangeAspect="1" noMove="1" noResize="1" noEditPoints="1" noAdjustHandles="1" noChangeArrowheads="1" noChangeShapeType="1" noTextEdit="1"/>
                </p:cNvSpPr>
                <p:nvPr/>
              </p:nvSpPr>
              <p:spPr>
                <a:xfrm>
                  <a:off x="389206" y="696399"/>
                  <a:ext cx="11466640" cy="2337115"/>
                </a:xfrm>
                <a:prstGeom prst="rect">
                  <a:avLst/>
                </a:prstGeom>
                <a:blipFill rotWithShape="0">
                  <a:blip r:embed="rId8"/>
                  <a:stretch>
                    <a:fillRect l="-1116" r="-797" b="-2089"/>
                  </a:stretch>
                </a:blipFill>
              </p:spPr>
              <p:txBody>
                <a:bodyPr/>
                <a:lstStyle/>
                <a:p>
                  <a:r>
                    <a:rPr lang="zh-CN" altLang="en-US">
                      <a:noFill/>
                    </a:rPr>
                    <a:t> </a:t>
                  </a:r>
                </a:p>
              </p:txBody>
            </p:sp>
          </mc:Fallback>
        </mc:AlternateContent>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9" name="矩形 18">
            <a:hlinkClick r:id="rId9"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130816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p:cNvPicPr>
          <p:nvPr/>
        </p:nvPicPr>
        <p:blipFill rotWithShape="1">
          <a:blip r:embed="rId4" cstate="print">
            <a:extLst>
              <a:ext uri="{28A0092B-C50C-407E-A947-70E740481C1C}">
                <a14:useLocalDpi xmlns:a14="http://schemas.microsoft.com/office/drawing/2010/main" val="0"/>
              </a:ext>
            </a:extLst>
          </a:blip>
          <a:srcRect b="11289"/>
          <a:stretch/>
        </p:blipFill>
        <p:spPr>
          <a:xfrm>
            <a:off x="406" y="794"/>
            <a:ext cx="12189600" cy="6858000"/>
          </a:xfrm>
          <a:prstGeom prst="rect">
            <a:avLst/>
          </a:prstGeom>
        </p:spPr>
      </p:pic>
      <p:sp>
        <p:nvSpPr>
          <p:cNvPr id="12" name="矩形 11"/>
          <p:cNvSpPr/>
          <p:nvPr/>
        </p:nvSpPr>
        <p:spPr>
          <a:xfrm>
            <a:off x="647700" y="838200"/>
            <a:ext cx="10871200" cy="4895850"/>
          </a:xfrm>
          <a:prstGeom prst="rect">
            <a:avLst/>
          </a:prstGeom>
          <a:gradFill>
            <a:gsLst>
              <a:gs pos="0">
                <a:schemeClr val="bg1">
                  <a:alpha val="40000"/>
                </a:schemeClr>
              </a:gs>
              <a:gs pos="66000">
                <a:srgbClr val="FFFFFF">
                  <a:alpha val="100000"/>
                </a:srgbClr>
              </a:gs>
              <a:gs pos="39000">
                <a:schemeClr val="bg1">
                  <a:alpha val="8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3" name="矩形 12"/>
          <p:cNvSpPr/>
          <p:nvPr/>
        </p:nvSpPr>
        <p:spPr>
          <a:xfrm>
            <a:off x="641350" y="5680075"/>
            <a:ext cx="10877550" cy="187325"/>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dirty="0"/>
          </a:p>
        </p:txBody>
      </p:sp>
      <p:sp>
        <p:nvSpPr>
          <p:cNvPr id="14" name="矩形 13"/>
          <p:cNvSpPr/>
          <p:nvPr/>
        </p:nvSpPr>
        <p:spPr>
          <a:xfrm>
            <a:off x="514350" y="652463"/>
            <a:ext cx="11137900" cy="5214937"/>
          </a:xfrm>
          <a:prstGeom prst="rect">
            <a:avLst/>
          </a:prstGeom>
          <a:noFill/>
          <a:ln w="12700" cmpd="sng">
            <a:solidFill>
              <a:schemeClr val="tx2">
                <a:lumMod val="20000"/>
                <a:lumOff val="80000"/>
              </a:schemeClr>
            </a:solidFill>
            <a:prstDash val="solid"/>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15"/>
          <p:cNvSpPr/>
          <p:nvPr/>
        </p:nvSpPr>
        <p:spPr>
          <a:xfrm>
            <a:off x="10199688" y="1011238"/>
            <a:ext cx="1395412" cy="276225"/>
          </a:xfrm>
          <a:prstGeom prst="rect">
            <a:avLst/>
          </a:prstGeom>
        </p:spPr>
        <p:txBody>
          <a:bodyPr>
            <a:spAutoFit/>
          </a:bodyPr>
          <a:lstStyle/>
          <a:p>
            <a:pPr algn="ctr" defTabSz="1218565" eaLnBrk="1" fontAlgn="auto" hangingPunct="1">
              <a:spcBef>
                <a:spcPts val="0"/>
              </a:spcBef>
              <a:spcAft>
                <a:spcPts val="0"/>
              </a:spcAft>
              <a:defRPr/>
            </a:pPr>
            <a:r>
              <a:rPr lang="zh-CN" altLang="en-US" sz="1200" kern="1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大二轮专题复习</a:t>
            </a:r>
          </a:p>
        </p:txBody>
      </p:sp>
      <p:sp>
        <p:nvSpPr>
          <p:cNvPr id="17" name="任意多边形 3"/>
          <p:cNvSpPr/>
          <p:nvPr>
            <p:custDataLst>
              <p:tags r:id="rId1"/>
            </p:custDataLst>
          </p:nvPr>
        </p:nvSpPr>
        <p:spPr>
          <a:xfrm>
            <a:off x="10669588" y="266700"/>
            <a:ext cx="661987"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8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18" name="任意多边形 3"/>
          <p:cNvSpPr/>
          <p:nvPr>
            <p:custDataLst>
              <p:tags r:id="rId2"/>
            </p:custDataLst>
          </p:nvPr>
        </p:nvSpPr>
        <p:spPr>
          <a:xfrm>
            <a:off x="10690225" y="261938"/>
            <a:ext cx="661988"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1F497D"/>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 name="矩形 1">
            <a:extLst>
              <a:ext uri="{FF2B5EF4-FFF2-40B4-BE49-F238E27FC236}">
                <a16:creationId xmlns="" xmlns:a16="http://schemas.microsoft.com/office/drawing/2014/main" id="{2729E2ED-E9F9-A6E3-6F25-69901AB9F5F3}"/>
              </a:ext>
            </a:extLst>
          </p:cNvPr>
          <p:cNvSpPr/>
          <p:nvPr/>
        </p:nvSpPr>
        <p:spPr>
          <a:xfrm>
            <a:off x="1098178" y="1988840"/>
            <a:ext cx="1900684" cy="461665"/>
          </a:xfrm>
          <a:prstGeom prst="rect">
            <a:avLst/>
          </a:prstGeom>
        </p:spPr>
        <p:txBody>
          <a:bodyPr wrap="square">
            <a:spAutoFit/>
          </a:bodyPr>
          <a:lstStyle/>
          <a:p>
            <a:pPr defTabSz="1218565">
              <a:defRPr/>
            </a:pPr>
            <a:r>
              <a:rPr lang="en-US" altLang="zh-CN" kern="100" smtClean="0">
                <a:solidFill>
                  <a:schemeClr val="tx1">
                    <a:lumMod val="65000"/>
                    <a:lumOff val="35000"/>
                  </a:schemeClr>
                </a:solidFill>
                <a:latin typeface="+mj-ea"/>
                <a:ea typeface="+mj-ea"/>
                <a:cs typeface="Times New Roman" panose="02020603050405020304" pitchFamily="18" charset="0"/>
              </a:rPr>
              <a:t>THANKS</a:t>
            </a:r>
            <a:endParaRPr lang="zh-CN" altLang="en-US" kern="100" dirty="0">
              <a:solidFill>
                <a:schemeClr val="tx1">
                  <a:lumMod val="65000"/>
                  <a:lumOff val="35000"/>
                </a:schemeClr>
              </a:solidFill>
              <a:latin typeface="+mj-ea"/>
              <a:ea typeface="+mj-ea"/>
              <a:cs typeface="Times New Roman" panose="02020603050405020304" pitchFamily="18" charset="0"/>
            </a:endParaRPr>
          </a:p>
        </p:txBody>
      </p:sp>
      <p:sp>
        <p:nvSpPr>
          <p:cNvPr id="3" name="矩形 12">
            <a:extLst>
              <a:ext uri="{FF2B5EF4-FFF2-40B4-BE49-F238E27FC236}">
                <a16:creationId xmlns="" xmlns:a16="http://schemas.microsoft.com/office/drawing/2014/main" id="{E144C6BE-2A73-2BB4-9AE6-386D5C16C730}"/>
              </a:ext>
            </a:extLst>
          </p:cNvPr>
          <p:cNvSpPr>
            <a:spLocks noChangeArrowheads="1"/>
          </p:cNvSpPr>
          <p:nvPr/>
        </p:nvSpPr>
        <p:spPr bwMode="auto">
          <a:xfrm>
            <a:off x="1055440" y="2547640"/>
            <a:ext cx="25194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r>
              <a:rPr lang="zh-CN" altLang="en-US" sz="4200" b="1">
                <a:solidFill>
                  <a:srgbClr val="000000"/>
                </a:solidFill>
                <a:latin typeface="微软雅黑" panose="020B0503020204020204" pitchFamily="34" charset="-122"/>
                <a:ea typeface="微软雅黑" panose="020B0503020204020204" pitchFamily="34" charset="-122"/>
              </a:rPr>
              <a:t>本课结束</a:t>
            </a:r>
            <a:endParaRPr lang="zh-CN" altLang="en-US" sz="42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473523"/>
            <a:ext cx="11412000" cy="2595839"/>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rPr>
              <a:t>平静水面：在边长为</a:t>
            </a:r>
            <a:r>
              <a:rPr lang="en-US" altLang="zh-CN" sz="2800">
                <a:latin typeface="Times New Roman" panose="02020603050405020304" pitchFamily="18" charset="0"/>
                <a:ea typeface="宋体" panose="02010600030101010101" pitchFamily="2" charset="-122"/>
              </a:rPr>
              <a:t>30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40 cm</a:t>
            </a:r>
            <a:r>
              <a:rPr lang="zh-CN" altLang="zh-CN" sz="2800">
                <a:latin typeface="Times New Roman" panose="02020603050405020304" pitchFamily="18" charset="0"/>
                <a:ea typeface="宋体" panose="02010600030101010101" pitchFamily="2" charset="-122"/>
              </a:rPr>
              <a:t>浅盘里倒入</a:t>
            </a:r>
            <a:r>
              <a:rPr lang="en-US" altLang="zh-CN" sz="2800">
                <a:latin typeface="Times New Roman" panose="02020603050405020304" pitchFamily="18" charset="0"/>
                <a:ea typeface="宋体" panose="02010600030101010101" pitchFamily="2" charset="-122"/>
              </a:rPr>
              <a:t>2</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3 cm</a:t>
            </a:r>
            <a:r>
              <a:rPr lang="zh-CN" altLang="zh-CN" sz="2800">
                <a:latin typeface="Times New Roman" panose="02020603050405020304" pitchFamily="18" charset="0"/>
                <a:ea typeface="宋体" panose="02010600030101010101" pitchFamily="2" charset="-122"/>
              </a:rPr>
              <a:t>深清水，待水面稳定后将爽身粉均匀地撒在水面上。</a:t>
            </a: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(5)</a:t>
            </a:r>
            <a:r>
              <a:rPr lang="zh-CN" altLang="zh-CN" sz="2800">
                <a:latin typeface="Times New Roman" panose="02020603050405020304" pitchFamily="18" charset="0"/>
                <a:ea typeface="宋体" panose="02010600030101010101" pitchFamily="2" charset="-122"/>
              </a:rPr>
              <a:t>滴入溶液：用清洁滴管将配制好的</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滴溶液轻轻滴入浅盘中。</a:t>
            </a: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(6)</a:t>
            </a:r>
            <a:r>
              <a:rPr lang="zh-CN" altLang="zh-CN" sz="2800">
                <a:latin typeface="Times New Roman" panose="02020603050405020304" pitchFamily="18" charset="0"/>
                <a:ea typeface="宋体" panose="02010600030101010101" pitchFamily="2" charset="-122"/>
              </a:rPr>
              <a:t>描线：待油膜散开稳定后，用描线笔描出油膜轮廓。</a:t>
            </a:r>
            <a:endParaRPr lang="zh-CN" altLang="zh-CN" sz="2800">
              <a:effectLst/>
              <a:latin typeface="Times New Roman" panose="02020603050405020304" pitchFamily="18" charset="0"/>
              <a:ea typeface="宋体" panose="02010600030101010101" pitchFamily="2" charset="-122"/>
            </a:endParaRPr>
          </a:p>
        </p:txBody>
      </p:sp>
      <p:pic>
        <p:nvPicPr>
          <p:cNvPr id="5" name="image118.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5406" y="3130923"/>
            <a:ext cx="3257728" cy="2819151"/>
          </a:xfrm>
          <a:prstGeom prst="rect">
            <a:avLst/>
          </a:prstGeom>
          <a:noFill/>
          <a:ln>
            <a:noFill/>
          </a:ln>
        </p:spPr>
      </p:pic>
      <p:sp>
        <p:nvSpPr>
          <p:cNvPr id="6" name="矩形 5"/>
          <p:cNvSpPr/>
          <p:nvPr/>
        </p:nvSpPr>
        <p:spPr>
          <a:xfrm>
            <a:off x="389206" y="3058915"/>
            <a:ext cx="7074152" cy="2677656"/>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(7)</a:t>
            </a:r>
            <a:r>
              <a:rPr lang="zh-CN" altLang="zh-CN" sz="2800">
                <a:latin typeface="Times New Roman" panose="02020603050405020304" pitchFamily="18" charset="0"/>
                <a:ea typeface="宋体" panose="02010600030101010101" pitchFamily="2" charset="-122"/>
              </a:rPr>
              <a:t>数格，每格边长是</a:t>
            </a:r>
            <a:r>
              <a:rPr lang="en-US" altLang="zh-CN" sz="2800">
                <a:latin typeface="Times New Roman" panose="02020603050405020304" pitchFamily="18" charset="0"/>
                <a:ea typeface="宋体" panose="02010600030101010101" pitchFamily="2" charset="-122"/>
              </a:rPr>
              <a:t>0.5 cm</a:t>
            </a:r>
            <a:r>
              <a:rPr lang="zh-CN" altLang="zh-CN" sz="2800">
                <a:latin typeface="Times New Roman" panose="02020603050405020304" pitchFamily="18" charset="0"/>
                <a:ea typeface="宋体" panose="02010600030101010101" pitchFamily="2" charset="-122"/>
              </a:rPr>
              <a:t>，油膜轮廓如图所示。</a:t>
            </a: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油膜的面积为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m</a:t>
            </a:r>
            <a:r>
              <a:rPr lang="en-US" altLang="zh-CN" sz="2800" baseline="30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结果保留两位有效数字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2800">
              <a:effectLst/>
              <a:latin typeface="Times New Roman" panose="02020603050405020304" pitchFamily="18" charset="0"/>
              <a:ea typeface="宋体" panose="02010600030101010101" pitchFamily="2" charset="-122"/>
            </a:endParaRPr>
          </a:p>
        </p:txBody>
      </p:sp>
      <p:sp>
        <p:nvSpPr>
          <p:cNvPr id="7" name="矩形 6"/>
          <p:cNvSpPr/>
          <p:nvPr/>
        </p:nvSpPr>
        <p:spPr>
          <a:xfrm>
            <a:off x="3074443" y="4435496"/>
            <a:ext cx="1552028"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3.5</a:t>
            </a:r>
            <a:r>
              <a:rPr lang="en-US" altLang="zh-CN" sz="2800">
                <a:solidFill>
                  <a:srgbClr val="C00000"/>
                </a:solidFill>
                <a:latin typeface="宋体" panose="02010600030101010101" pitchFamily="2" charset="-122"/>
                <a:cs typeface="Times New Roman" panose="02020603050405020304" pitchFamily="18" charset="0"/>
              </a:rPr>
              <a:t>×</a:t>
            </a:r>
            <a:r>
              <a:rPr lang="en-US" altLang="zh-CN" sz="2800">
                <a:solidFill>
                  <a:srgbClr val="C00000"/>
                </a:solidFill>
                <a:latin typeface="Times New Roman" panose="02020603050405020304" pitchFamily="18" charset="0"/>
                <a:ea typeface="宋体" panose="02010600030101010101" pitchFamily="2" charset="-122"/>
              </a:rPr>
              <a:t>10</a:t>
            </a:r>
            <a:r>
              <a:rPr lang="en-US" altLang="zh-CN" sz="2800" baseline="30000">
                <a:solidFill>
                  <a:srgbClr val="C00000"/>
                </a:solidFill>
                <a:latin typeface="Times New Roman" panose="02020603050405020304" pitchFamily="18" charset="0"/>
                <a:ea typeface="宋体" panose="02010600030101010101" pitchFamily="2" charset="-122"/>
              </a:rPr>
              <a:t>-3</a:t>
            </a:r>
            <a:endParaRPr lang="zh-CN" altLang="en-US" sz="2800"/>
          </a:p>
        </p:txBody>
      </p:sp>
    </p:spTree>
    <p:extLst>
      <p:ext uri="{BB962C8B-B14F-4D97-AF65-F5344CB8AC3E}">
        <p14:creationId xmlns:p14="http://schemas.microsoft.com/office/powerpoint/2010/main" val="37656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2" name="组合 1"/>
          <p:cNvGrpSpPr/>
          <p:nvPr/>
        </p:nvGrpSpPr>
        <p:grpSpPr>
          <a:xfrm>
            <a:off x="0" y="954683"/>
            <a:ext cx="11801206" cy="2979167"/>
            <a:chOff x="0" y="621482"/>
            <a:chExt cx="11801206" cy="2979167"/>
          </a:xfrm>
        </p:grpSpPr>
        <p:grpSp>
          <p:nvGrpSpPr>
            <p:cNvPr id="6" name="组合 5"/>
            <p:cNvGrpSpPr/>
            <p:nvPr/>
          </p:nvGrpSpPr>
          <p:grpSpPr>
            <a:xfrm>
              <a:off x="0" y="621482"/>
              <a:ext cx="8255446" cy="1861200"/>
              <a:chOff x="0" y="774110"/>
              <a:chExt cx="8255446" cy="1861200"/>
            </a:xfrm>
          </p:grpSpPr>
          <p:sp>
            <p:nvSpPr>
              <p:cNvPr id="7" name="矩形 6"/>
              <p:cNvSpPr/>
              <p:nvPr/>
            </p:nvSpPr>
            <p:spPr>
              <a:xfrm>
                <a:off x="389255" y="1250315"/>
                <a:ext cx="7866191" cy="1384995"/>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根据题意可知，油膜所占坐标纸格数约</a:t>
                </a:r>
                <a:r>
                  <a:rPr lang="en-US" altLang="zh-CN" sz="2800">
                    <a:latin typeface="Times New Roman" panose="02020603050405020304" pitchFamily="18" charset="0"/>
                    <a:ea typeface="宋体" panose="02010600030101010101" pitchFamily="2" charset="-122"/>
                  </a:rPr>
                  <a:t>140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格，故油膜面积为</a:t>
                </a:r>
                <a:r>
                  <a:rPr lang="en-US" altLang="zh-CN" sz="2800" i="1">
                    <a:latin typeface="Times New Roman" panose="02020603050405020304" pitchFamily="18" charset="0"/>
                    <a:ea typeface="宋体" panose="02010600030101010101" pitchFamily="2" charset="-122"/>
                  </a:rPr>
                  <a:t>S</a:t>
                </a:r>
                <a:r>
                  <a:rPr lang="en-US" altLang="zh-CN" sz="2800">
                    <a:latin typeface="Times New Roman" panose="02020603050405020304" pitchFamily="18" charset="0"/>
                    <a:ea typeface="宋体" panose="02010600030101010101" pitchFamily="2" charset="-122"/>
                  </a:rPr>
                  <a:t>=140</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0.5</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10</a:t>
                </a:r>
                <a:r>
                  <a:rPr lang="en-US" altLang="zh-CN" sz="2800" baseline="30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楷体" panose="02010609060101010101" pitchFamily="49" charset="-122"/>
                  </a:rPr>
                  <a:t>)</a:t>
                </a:r>
                <a:r>
                  <a:rPr lang="en-US" altLang="zh-CN" sz="2800" baseline="30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a:t>
                </a:r>
                <a:r>
                  <a:rPr lang="en-US" altLang="zh-CN" sz="2800" baseline="30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=3.5</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10</a:t>
                </a:r>
                <a:r>
                  <a:rPr lang="en-US" altLang="zh-CN" sz="2800" baseline="30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a:t>
                </a:r>
                <a:r>
                  <a:rPr lang="en-US" altLang="zh-CN" sz="2800" baseline="30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p:grpSp>
            <p:nvGrpSpPr>
              <p:cNvPr id="8" name="组合 7"/>
              <p:cNvGrpSpPr/>
              <p:nvPr/>
            </p:nvGrpSpPr>
            <p:grpSpPr>
              <a:xfrm>
                <a:off x="0" y="774110"/>
                <a:ext cx="1439863" cy="424932"/>
                <a:chOff x="51643" y="755060"/>
                <a:chExt cx="1439863" cy="424932"/>
              </a:xfrm>
            </p:grpSpPr>
            <p:sp>
              <p:nvSpPr>
                <p:cNvPr id="9" name="矩形 8"/>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0"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1" name="组合 65"/>
                <p:cNvGrpSpPr>
                  <a:grpSpLocks/>
                </p:cNvGrpSpPr>
                <p:nvPr/>
              </p:nvGrpSpPr>
              <p:grpSpPr bwMode="auto">
                <a:xfrm>
                  <a:off x="1224676" y="886173"/>
                  <a:ext cx="162478" cy="162211"/>
                  <a:chOff x="3104" y="165"/>
                  <a:chExt cx="276" cy="275"/>
                </a:xfrm>
              </p:grpSpPr>
              <p:cxnSp>
                <p:nvCxnSpPr>
                  <p:cNvPr id="12" name="直接连接符 11"/>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15" name="image118.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3478" y="781498"/>
              <a:ext cx="3257728" cy="2819151"/>
            </a:xfrm>
            <a:prstGeom prst="rect">
              <a:avLst/>
            </a:prstGeom>
            <a:noFill/>
            <a:ln>
              <a:noFill/>
            </a:ln>
          </p:spPr>
        </p:pic>
      </p:grpSp>
    </p:spTree>
    <p:extLst>
      <p:ext uri="{BB962C8B-B14F-4D97-AF65-F5344CB8AC3E}">
        <p14:creationId xmlns:p14="http://schemas.microsoft.com/office/powerpoint/2010/main" val="360823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7e13c01-5d0a-4e58-9645-bd58e556997f"/>
  <p:tag name="COMMONDATA" val="eyJoZGlkIjoiYjkwMzllMmViNzQxMDg0MThiZGZiMDg4ZDRmZjZhYm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4114</Words>
  <Application>Microsoft Office PowerPoint</Application>
  <PresentationFormat>自定义</PresentationFormat>
  <Paragraphs>500</Paragraphs>
  <Slides>76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76</vt:i4>
      </vt:variant>
    </vt:vector>
  </HeadingPairs>
  <TitlesOfParts>
    <vt:vector size="88" baseType="lpstr">
      <vt:lpstr>Helvetica Light</vt:lpstr>
      <vt:lpstr>黑体</vt:lpstr>
      <vt:lpstr>华文细黑</vt:lpstr>
      <vt:lpstr>经典繁仿黑</vt:lpstr>
      <vt:lpstr>楷体</vt:lpstr>
      <vt:lpstr>宋体</vt:lpstr>
      <vt:lpstr>微软雅黑</vt:lpstr>
      <vt:lpstr>Arial</vt:lpstr>
      <vt:lpstr>Calibri</vt:lpstr>
      <vt:lpstr>Cambria Math</vt:lpstr>
      <vt:lpstr>Times New Roman</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www.xinjiaoyu.com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6681</cp:revision>
  <dcterms:created xsi:type="dcterms:W3CDTF">2014-11-27T01:03:00Z</dcterms:created>
  <dcterms:modified xsi:type="dcterms:W3CDTF">2025-10-30T06:01:26Z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C9FEF39D191140FD8B206FBD51AEBC12</vt:lpwstr>
  </property>
</Properties>
</file>